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xml" ContentType="application/vnd.openxmlformats-officedocument.presentationml.tags+xml"/>
  <Override PartName="/ppt/notesSlides/notesSlide30.xml" ContentType="application/vnd.openxmlformats-officedocument.presentationml.notesSlide+xml"/>
  <Override PartName="/ppt/tags/tag2.xml" ContentType="application/vnd.openxmlformats-officedocument.presentationml.tags+xml"/>
  <Override PartName="/ppt/notesSlides/notesSlide31.xml" ContentType="application/vnd.openxmlformats-officedocument.presentationml.notesSlide+xml"/>
  <Override PartName="/ppt/tags/tag3.xml" ContentType="application/vnd.openxmlformats-officedocument.presentationml.tags+xml"/>
  <Override PartName="/ppt/notesSlides/notesSlide32.xml" ContentType="application/vnd.openxmlformats-officedocument.presentationml.notesSlide+xml"/>
  <Override PartName="/ppt/tags/tag4.xml" ContentType="application/vnd.openxmlformats-officedocument.presentationml.tags+xml"/>
  <Override PartName="/ppt/notesSlides/notesSlide33.xml" ContentType="application/vnd.openxmlformats-officedocument.presentationml.notesSlide+xml"/>
  <Override PartName="/ppt/tags/tag5.xml" ContentType="application/vnd.openxmlformats-officedocument.presentationml.tags+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tags/tag8.xml" ContentType="application/vnd.openxmlformats-officedocument.presentationml.tags+xml"/>
  <Override PartName="/ppt/notesSlides/notesSlide37.xml" ContentType="application/vnd.openxmlformats-officedocument.presentationml.notesSlide+xml"/>
  <Override PartName="/ppt/tags/tag9.xml" ContentType="application/vnd.openxmlformats-officedocument.presentationml.tags+xml"/>
  <Override PartName="/ppt/notesSlides/notesSlide38.xml" ContentType="application/vnd.openxmlformats-officedocument.presentationml.notesSlide+xml"/>
  <Override PartName="/ppt/tags/tag10.xml" ContentType="application/vnd.openxmlformats-officedocument.presentationml.tags+xml"/>
  <Override PartName="/ppt/notesSlides/notesSlide39.xml" ContentType="application/vnd.openxmlformats-officedocument.presentationml.notesSlide+xml"/>
  <Override PartName="/ppt/tags/tag11.xml" ContentType="application/vnd.openxmlformats-officedocument.presentationml.tags+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75"/>
  </p:notesMasterIdLst>
  <p:sldIdLst>
    <p:sldId id="257" r:id="rId2"/>
    <p:sldId id="368" r:id="rId3"/>
    <p:sldId id="282" r:id="rId4"/>
    <p:sldId id="283" r:id="rId5"/>
    <p:sldId id="284" r:id="rId6"/>
    <p:sldId id="285" r:id="rId7"/>
    <p:sldId id="286" r:id="rId8"/>
    <p:sldId id="287" r:id="rId9"/>
    <p:sldId id="290" r:id="rId10"/>
    <p:sldId id="291" r:id="rId11"/>
    <p:sldId id="292" r:id="rId12"/>
    <p:sldId id="295" r:id="rId13"/>
    <p:sldId id="293" r:id="rId14"/>
    <p:sldId id="296" r:id="rId15"/>
    <p:sldId id="299" r:id="rId16"/>
    <p:sldId id="300" r:id="rId17"/>
    <p:sldId id="369" r:id="rId18"/>
    <p:sldId id="277" r:id="rId19"/>
    <p:sldId id="279" r:id="rId20"/>
    <p:sldId id="280" r:id="rId21"/>
    <p:sldId id="370" r:id="rId22"/>
    <p:sldId id="278" r:id="rId23"/>
    <p:sldId id="259" r:id="rId24"/>
    <p:sldId id="263" r:id="rId25"/>
    <p:sldId id="268" r:id="rId26"/>
    <p:sldId id="269" r:id="rId27"/>
    <p:sldId id="270" r:id="rId28"/>
    <p:sldId id="271" r:id="rId29"/>
    <p:sldId id="272" r:id="rId30"/>
    <p:sldId id="265" r:id="rId31"/>
    <p:sldId id="343" r:id="rId32"/>
    <p:sldId id="320" r:id="rId33"/>
    <p:sldId id="342" r:id="rId34"/>
    <p:sldId id="349" r:id="rId35"/>
    <p:sldId id="344" r:id="rId36"/>
    <p:sldId id="350" r:id="rId37"/>
    <p:sldId id="353" r:id="rId38"/>
    <p:sldId id="351" r:id="rId39"/>
    <p:sldId id="352" r:id="rId40"/>
    <p:sldId id="354" r:id="rId41"/>
    <p:sldId id="355" r:id="rId42"/>
    <p:sldId id="356" r:id="rId43"/>
    <p:sldId id="357" r:id="rId44"/>
    <p:sldId id="358" r:id="rId45"/>
    <p:sldId id="363" r:id="rId46"/>
    <p:sldId id="364" r:id="rId47"/>
    <p:sldId id="359" r:id="rId48"/>
    <p:sldId id="360" r:id="rId49"/>
    <p:sldId id="361" r:id="rId50"/>
    <p:sldId id="362" r:id="rId51"/>
    <p:sldId id="403" r:id="rId52"/>
    <p:sldId id="390" r:id="rId53"/>
    <p:sldId id="402" r:id="rId54"/>
    <p:sldId id="404" r:id="rId55"/>
    <p:sldId id="407" r:id="rId56"/>
    <p:sldId id="405" r:id="rId57"/>
    <p:sldId id="406" r:id="rId58"/>
    <p:sldId id="408" r:id="rId59"/>
    <p:sldId id="409" r:id="rId60"/>
    <p:sldId id="410" r:id="rId61"/>
    <p:sldId id="411" r:id="rId62"/>
    <p:sldId id="412" r:id="rId63"/>
    <p:sldId id="413" r:id="rId64"/>
    <p:sldId id="415" r:id="rId65"/>
    <p:sldId id="365" r:id="rId66"/>
    <p:sldId id="371" r:id="rId67"/>
    <p:sldId id="373" r:id="rId68"/>
    <p:sldId id="372" r:id="rId69"/>
    <p:sldId id="374" r:id="rId70"/>
    <p:sldId id="375" r:id="rId71"/>
    <p:sldId id="367" r:id="rId72"/>
    <p:sldId id="376" r:id="rId73"/>
    <p:sldId id="414" r:id="rId74"/>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875" autoAdjust="0"/>
  </p:normalViewPr>
  <p:slideViewPr>
    <p:cSldViewPr snapToGrid="0">
      <p:cViewPr varScale="1">
        <p:scale>
          <a:sx n="54" d="100"/>
          <a:sy n="54" d="100"/>
        </p:scale>
        <p:origin x="11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B7298-A1FD-4411-916F-6DF5B050AD56}" type="datetimeFigureOut">
              <a:rPr lang="en-DE" smtClean="0"/>
              <a:t>20/10/2022</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B94E50-90BC-4420-9D4A-3FE1BA05D3AF}" type="slidenum">
              <a:rPr lang="en-DE" smtClean="0"/>
              <a:t>‹#›</a:t>
            </a:fld>
            <a:endParaRPr lang="en-DE"/>
          </a:p>
        </p:txBody>
      </p:sp>
    </p:spTree>
    <p:extLst>
      <p:ext uri="{BB962C8B-B14F-4D97-AF65-F5344CB8AC3E}">
        <p14:creationId xmlns:p14="http://schemas.microsoft.com/office/powerpoint/2010/main" val="3915245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1</a:t>
            </a:fld>
            <a:endParaRPr lang="en-DE"/>
          </a:p>
        </p:txBody>
      </p:sp>
    </p:spTree>
    <p:extLst>
      <p:ext uri="{BB962C8B-B14F-4D97-AF65-F5344CB8AC3E}">
        <p14:creationId xmlns:p14="http://schemas.microsoft.com/office/powerpoint/2010/main" val="2302724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iberation Serif" panose="02020603050405020304" pitchFamily="18" charset="0"/>
                <a:ea typeface="Noto Sans CJK SC"/>
                <a:cs typeface="Lohit Devanagari"/>
              </a:rPr>
              <a:t>Make your method as specific as possible so anyone can replicate this. Before you conduct your research, make sure your design is so rigorous that you cannot doubt your result as a mistake on your part. Double check with those Round Earthers that your experiment is flawless, and that whatever result you get, you’ll take, because it will be the truth.</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12</a:t>
            </a:fld>
            <a:endParaRPr lang="en-DE"/>
          </a:p>
        </p:txBody>
      </p:sp>
    </p:spTree>
    <p:extLst>
      <p:ext uri="{BB962C8B-B14F-4D97-AF65-F5344CB8AC3E}">
        <p14:creationId xmlns:p14="http://schemas.microsoft.com/office/powerpoint/2010/main" val="8236812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iberation Serif" panose="02020603050405020304" pitchFamily="18" charset="0"/>
                <a:ea typeface="Noto Sans CJK SC"/>
                <a:cs typeface="Lohit Devanagari"/>
              </a:rPr>
              <a:t>Take whatever you get and go from there. This is very important – if your results aren’t what you expected, if they make no sense to you, ask yourself why you are confused. If you did all the steps correctly, you must accept the results. You can’t ignore them. You said this experiment was flawless. No excuses. No take </a:t>
            </a:r>
            <a:r>
              <a:rPr lang="en-US" sz="1800" dirty="0" err="1">
                <a:effectLst/>
                <a:latin typeface="Liberation Serif" panose="02020603050405020304" pitchFamily="18" charset="0"/>
                <a:ea typeface="Noto Sans CJK SC"/>
                <a:cs typeface="Lohit Devanagari"/>
              </a:rPr>
              <a:t>backsies</a:t>
            </a:r>
            <a:r>
              <a:rPr lang="en-US" sz="1800" dirty="0">
                <a:effectLst/>
                <a:latin typeface="Liberation Serif" panose="02020603050405020304" pitchFamily="18" charset="0"/>
                <a:ea typeface="Noto Sans CJK SC"/>
                <a:cs typeface="Lohit Devanagari"/>
              </a:rPr>
              <a:t>.</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13</a:t>
            </a:fld>
            <a:endParaRPr lang="en-DE"/>
          </a:p>
        </p:txBody>
      </p:sp>
    </p:spTree>
    <p:extLst>
      <p:ext uri="{BB962C8B-B14F-4D97-AF65-F5344CB8AC3E}">
        <p14:creationId xmlns:p14="http://schemas.microsoft.com/office/powerpoint/2010/main" val="205283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14</a:t>
            </a:fld>
            <a:endParaRPr lang="en-DE"/>
          </a:p>
        </p:txBody>
      </p:sp>
    </p:spTree>
    <p:extLst>
      <p:ext uri="{BB962C8B-B14F-4D97-AF65-F5344CB8AC3E}">
        <p14:creationId xmlns:p14="http://schemas.microsoft.com/office/powerpoint/2010/main" val="128208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15</a:t>
            </a:fld>
            <a:endParaRPr lang="en-DE"/>
          </a:p>
        </p:txBody>
      </p:sp>
    </p:spTree>
    <p:extLst>
      <p:ext uri="{BB962C8B-B14F-4D97-AF65-F5344CB8AC3E}">
        <p14:creationId xmlns:p14="http://schemas.microsoft.com/office/powerpoint/2010/main" val="1491812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Liberation Serif" panose="02020603050405020304" pitchFamily="18" charset="0"/>
                <a:ea typeface="Noto Sans CJK SC"/>
                <a:cs typeface="Lohit Devanagari"/>
              </a:rPr>
              <a:t>So going back to what it takes to be a scientist. You </a:t>
            </a:r>
            <a:r>
              <a:rPr lang="en-US" sz="1800" dirty="0">
                <a:effectLst/>
                <a:latin typeface="Liberation Serif" panose="02020603050405020304" pitchFamily="18" charset="0"/>
                <a:ea typeface="Noto Sans CJK SC"/>
                <a:cs typeface="Lohit Devanagari"/>
              </a:rPr>
              <a:t>don’t need a degree to use the scientific method. But it often takes years of work to undo your biases, unravel your non-scientific thoughts, and flip that switch. You have to be willing to change your mind based on the evidence.</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16</a:t>
            </a:fld>
            <a:endParaRPr lang="en-DE"/>
          </a:p>
        </p:txBody>
      </p:sp>
    </p:spTree>
    <p:extLst>
      <p:ext uri="{BB962C8B-B14F-4D97-AF65-F5344CB8AC3E}">
        <p14:creationId xmlns:p14="http://schemas.microsoft.com/office/powerpoint/2010/main" val="3366416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a short history of why we even have registered reports and preregistrations. So it all goes back to the scientific method. We all know we are supposed to follow the scientific method, and that’s all it takes to be a scientist.</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17</a:t>
            </a:fld>
            <a:endParaRPr lang="en-DE"/>
          </a:p>
        </p:txBody>
      </p:sp>
    </p:spTree>
    <p:extLst>
      <p:ext uri="{BB962C8B-B14F-4D97-AF65-F5344CB8AC3E}">
        <p14:creationId xmlns:p14="http://schemas.microsoft.com/office/powerpoint/2010/main" val="1646228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RR I submitted, I followed the scientific method perfectly – RRs force you to follow it. First, I made the observation that the cortical representation of faces is distributed across the brain rather than localized to one brain area, you can observe this from several previous studies. And yet there is this “Fusiform face Area” or FFA that is considered a highly selective face processing region in the brain. </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18</a:t>
            </a:fld>
            <a:endParaRPr lang="en-DE"/>
          </a:p>
        </p:txBody>
      </p:sp>
    </p:spTree>
    <p:extLst>
      <p:ext uri="{BB962C8B-B14F-4D97-AF65-F5344CB8AC3E}">
        <p14:creationId xmlns:p14="http://schemas.microsoft.com/office/powerpoint/2010/main" val="342309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why does it seem that face representation is so distributed in some studies and so localized in others? That was my question. </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19</a:t>
            </a:fld>
            <a:endParaRPr lang="en-DE"/>
          </a:p>
        </p:txBody>
      </p:sp>
    </p:spTree>
    <p:extLst>
      <p:ext uri="{BB962C8B-B14F-4D97-AF65-F5344CB8AC3E}">
        <p14:creationId xmlns:p14="http://schemas.microsoft.com/office/powerpoint/2010/main" val="1432186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My hypothesis was that faces as a category are represented in OSC similarly to objects, but specific face identity like “my mom” is represented in FFA (FFA has also been known to activate for objects of expertise that you know really well, not just faces). </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20</a:t>
            </a:fld>
            <a:endParaRPr lang="en-DE"/>
          </a:p>
        </p:txBody>
      </p:sp>
    </p:spTree>
    <p:extLst>
      <p:ext uri="{BB962C8B-B14F-4D97-AF65-F5344CB8AC3E}">
        <p14:creationId xmlns:p14="http://schemas.microsoft.com/office/powerpoint/2010/main" val="31212407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my experiment was to test whether there are representational differences for face identity vs. faces as a category, and compare patterns of activity to object representations</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21</a:t>
            </a:fld>
            <a:endParaRPr lang="en-DE"/>
          </a:p>
        </p:txBody>
      </p:sp>
    </p:spTree>
    <p:extLst>
      <p:ext uri="{BB962C8B-B14F-4D97-AF65-F5344CB8AC3E}">
        <p14:creationId xmlns:p14="http://schemas.microsoft.com/office/powerpoint/2010/main" val="2257296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does a scientist need to know how to do? Certain skillset? Credentials?</a:t>
            </a:r>
            <a:endParaRPr lang="en-DE" dirty="0"/>
          </a:p>
        </p:txBody>
      </p:sp>
      <p:sp>
        <p:nvSpPr>
          <p:cNvPr id="4" name="Slide Number Placeholder 3"/>
          <p:cNvSpPr>
            <a:spLocks noGrp="1"/>
          </p:cNvSpPr>
          <p:nvPr>
            <p:ph type="sldNum" sz="quarter" idx="5"/>
          </p:nvPr>
        </p:nvSpPr>
        <p:spPr/>
        <p:txBody>
          <a:bodyPr/>
          <a:lstStyle/>
          <a:p>
            <a:fld id="{67AF9381-F630-4379-9517-95B50BF3D4E6}" type="slidenum">
              <a:rPr lang="en-DE" smtClean="0"/>
              <a:t>3</a:t>
            </a:fld>
            <a:endParaRPr lang="en-DE"/>
          </a:p>
        </p:txBody>
      </p:sp>
    </p:spTree>
    <p:extLst>
      <p:ext uri="{BB962C8B-B14F-4D97-AF65-F5344CB8AC3E}">
        <p14:creationId xmlns:p14="http://schemas.microsoft.com/office/powerpoint/2010/main" val="297943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would perform the experiment in an MRI and perform multivariate pattern analysis to find representational differences for those different conditions, and determine if the evidence was in </a:t>
            </a:r>
            <a:r>
              <a:rPr lang="en-GB" dirty="0" err="1"/>
              <a:t>favor</a:t>
            </a:r>
            <a:r>
              <a:rPr lang="en-GB" dirty="0"/>
              <a:t> or against my hypothesis.</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22</a:t>
            </a:fld>
            <a:endParaRPr lang="en-DE"/>
          </a:p>
        </p:txBody>
      </p:sp>
    </p:spTree>
    <p:extLst>
      <p:ext uri="{BB962C8B-B14F-4D97-AF65-F5344CB8AC3E}">
        <p14:creationId xmlns:p14="http://schemas.microsoft.com/office/powerpoint/2010/main" val="1570727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However, we don’t always conduct science in such a linear way, and there are lots of reasons for that I’m not going to go into. But I call this the </a:t>
            </a:r>
            <a:r>
              <a:rPr lang="en-GB" dirty="0" err="1"/>
              <a:t>Sorta</a:t>
            </a:r>
            <a:r>
              <a:rPr lang="en-GB" dirty="0"/>
              <a:t> Scientific Method</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23</a:t>
            </a:fld>
            <a:endParaRPr lang="en-DE"/>
          </a:p>
        </p:txBody>
      </p:sp>
    </p:spTree>
    <p:extLst>
      <p:ext uri="{BB962C8B-B14F-4D97-AF65-F5344CB8AC3E}">
        <p14:creationId xmlns:p14="http://schemas.microsoft.com/office/powerpoint/2010/main" val="2127239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sometimes you just have a cool idea for an experiment, not based on any observation, just think it would be cool to try out.</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24</a:t>
            </a:fld>
            <a:endParaRPr lang="en-DE"/>
          </a:p>
        </p:txBody>
      </p:sp>
    </p:spTree>
    <p:extLst>
      <p:ext uri="{BB962C8B-B14F-4D97-AF65-F5344CB8AC3E}">
        <p14:creationId xmlns:p14="http://schemas.microsoft.com/office/powerpoint/2010/main" val="2004264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But“I</a:t>
            </a:r>
            <a:r>
              <a:rPr lang="en-GB" dirty="0"/>
              <a:t> wonder what would happen” is not really a question</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25</a:t>
            </a:fld>
            <a:endParaRPr lang="en-DE"/>
          </a:p>
        </p:txBody>
      </p:sp>
    </p:spTree>
    <p:extLst>
      <p:ext uri="{BB962C8B-B14F-4D97-AF65-F5344CB8AC3E}">
        <p14:creationId xmlns:p14="http://schemas.microsoft.com/office/powerpoint/2010/main" val="55528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it definitely doesn’t lead to any clear or directed hypothesis</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26</a:t>
            </a:fld>
            <a:endParaRPr lang="en-DE"/>
          </a:p>
        </p:txBody>
      </p:sp>
    </p:spTree>
    <p:extLst>
      <p:ext uri="{BB962C8B-B14F-4D97-AF65-F5344CB8AC3E}">
        <p14:creationId xmlns:p14="http://schemas.microsoft.com/office/powerpoint/2010/main" val="107350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Often times what happens is, you run the cool experiment</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27</a:t>
            </a:fld>
            <a:endParaRPr lang="en-DE"/>
          </a:p>
        </p:txBody>
      </p:sp>
    </p:spTree>
    <p:extLst>
      <p:ext uri="{BB962C8B-B14F-4D97-AF65-F5344CB8AC3E}">
        <p14:creationId xmlns:p14="http://schemas.microsoft.com/office/powerpoint/2010/main" val="40697858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you’re left with a lot of data. It’s not what you expect because you didn’t expect anything really, and if you discuss the data with your collaborators enough, </a:t>
            </a:r>
            <a:r>
              <a:rPr lang="en-GB" dirty="0" err="1"/>
              <a:t>analyze</a:t>
            </a:r>
            <a:r>
              <a:rPr lang="en-GB" dirty="0"/>
              <a:t> using method A, then method B, then technique or tool C…</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28</a:t>
            </a:fld>
            <a:endParaRPr lang="en-DE"/>
          </a:p>
        </p:txBody>
      </p:sp>
    </p:spTree>
    <p:extLst>
      <p:ext uri="{BB962C8B-B14F-4D97-AF65-F5344CB8AC3E}">
        <p14:creationId xmlns:p14="http://schemas.microsoft.com/office/powerpoint/2010/main" val="1001406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…eventually something will come out-</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29</a:t>
            </a:fld>
            <a:endParaRPr lang="en-DE"/>
          </a:p>
        </p:txBody>
      </p:sp>
    </p:spTree>
    <p:extLst>
      <p:ext uri="{BB962C8B-B14F-4D97-AF65-F5344CB8AC3E}">
        <p14:creationId xmlns:p14="http://schemas.microsoft.com/office/powerpoint/2010/main" val="3975643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you can write your story around that, come up with a nice little publication. Done!</a:t>
            </a:r>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30</a:t>
            </a:fld>
            <a:endParaRPr lang="en-DE"/>
          </a:p>
        </p:txBody>
      </p:sp>
    </p:spTree>
    <p:extLst>
      <p:ext uri="{BB962C8B-B14F-4D97-AF65-F5344CB8AC3E}">
        <p14:creationId xmlns:p14="http://schemas.microsoft.com/office/powerpoint/2010/main" val="1152822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67AF9381-F630-4379-9517-95B50BF3D4E6}" type="slidenum">
              <a:rPr lang="en-DE" smtClean="0"/>
              <a:t>35</a:t>
            </a:fld>
            <a:endParaRPr lang="en-DE"/>
          </a:p>
        </p:txBody>
      </p:sp>
    </p:spTree>
    <p:extLst>
      <p:ext uri="{BB962C8B-B14F-4D97-AF65-F5344CB8AC3E}">
        <p14:creationId xmlns:p14="http://schemas.microsoft.com/office/powerpoint/2010/main" val="234374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50" dirty="0">
                <a:effectLst/>
                <a:latin typeface="Liberation Serif" panose="02020603050405020304" pitchFamily="18" charset="0"/>
                <a:ea typeface="Noto Sans CJK SC"/>
                <a:cs typeface="Lohit Devanagari"/>
              </a:rPr>
              <a:t>You have to be doing this experiment for some reason. You want to find something out. You can’t just start an experiment with no idea about why you’re doing it (except this can actually happen, which is very bad practice). You will learn to search for the question in any paper you read, and if it’s not clearly stated, you will be able to formulate it with a bit of thinking.</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4</a:t>
            </a:fld>
            <a:endParaRPr lang="en-DE"/>
          </a:p>
        </p:txBody>
      </p:sp>
    </p:spTree>
    <p:extLst>
      <p:ext uri="{BB962C8B-B14F-4D97-AF65-F5344CB8AC3E}">
        <p14:creationId xmlns:p14="http://schemas.microsoft.com/office/powerpoint/2010/main" val="24851921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 going to tell you the cautionary tale of </a:t>
            </a:r>
            <a:r>
              <a:rPr lang="en-GB" dirty="0" err="1"/>
              <a:t>Diedrik</a:t>
            </a:r>
            <a:r>
              <a:rPr lang="en-GB" dirty="0"/>
              <a:t> </a:t>
            </a:r>
            <a:r>
              <a:rPr lang="en-GB" dirty="0" err="1"/>
              <a:t>Stapel</a:t>
            </a:r>
            <a:r>
              <a:rPr lang="en-GB" dirty="0"/>
              <a:t>. </a:t>
            </a:r>
            <a:r>
              <a:rPr lang="en-GB" dirty="0" err="1"/>
              <a:t>Diedrik</a:t>
            </a:r>
            <a:r>
              <a:rPr lang="en-GB" dirty="0"/>
              <a:t> </a:t>
            </a:r>
            <a:r>
              <a:rPr lang="en-GB" dirty="0" err="1"/>
              <a:t>Stapel</a:t>
            </a:r>
            <a:r>
              <a:rPr lang="en-GB" dirty="0"/>
              <a:t> was a decision making scientist from the Netherlands who climbed the ranks of academic power until he was a professor and dean of </a:t>
            </a:r>
            <a:r>
              <a:rPr lang="en-GB" dirty="0" err="1"/>
              <a:t>behavioral</a:t>
            </a:r>
            <a:r>
              <a:rPr lang="en-GB" dirty="0"/>
              <a:t> and social science at his university, and also ironically led an anti-fraud committee</a:t>
            </a:r>
            <a:r>
              <a:rPr lang="en-GB"/>
              <a:t>. His was very famous for studies on social priming, such as finding that seeing clutter in a train station causes you make more conservative political decisions. His </a:t>
            </a:r>
            <a:r>
              <a:rPr lang="en-GB" dirty="0"/>
              <a:t>PhD students started getting suspicious when he would hand them piles of data to </a:t>
            </a:r>
            <a:r>
              <a:rPr lang="en-GB" dirty="0" err="1"/>
              <a:t>analyze</a:t>
            </a:r>
            <a:r>
              <a:rPr lang="en-GB" dirty="0"/>
              <a:t> for their research. “Where did you get this data?” his students would say. “Oh, I collected it at the train station over the weekend”, he would respond. “Hundreds of random participants, just </a:t>
            </a:r>
            <a:r>
              <a:rPr lang="en-GB" dirty="0" err="1"/>
              <a:t>analyze</a:t>
            </a:r>
            <a:r>
              <a:rPr lang="en-GB" dirty="0"/>
              <a:t> it.” Hmm. Students started raising questions and as it turns out, </a:t>
            </a:r>
            <a:r>
              <a:rPr lang="en-GB" dirty="0" err="1"/>
              <a:t>Diedrik</a:t>
            </a:r>
            <a:r>
              <a:rPr lang="en-GB" dirty="0"/>
              <a:t> had been generating fake data in his own home, just hundreds and hundreds of datasets. 58 of his papers were retracted, he was fired from his job, his PhD was revoked. He wrote a book that tanked and was described as “whiny”, and last I heard he tried to write and star in a play about himself that was </a:t>
            </a:r>
            <a:r>
              <a:rPr lang="en-GB" dirty="0" err="1"/>
              <a:t>canceled</a:t>
            </a:r>
            <a:r>
              <a:rPr lang="en-GB" dirty="0"/>
              <a:t> before anyone got to see it. In short, don’t be like </a:t>
            </a:r>
            <a:r>
              <a:rPr lang="en-GB" dirty="0" err="1"/>
              <a:t>Diedrik</a:t>
            </a:r>
            <a:r>
              <a:rPr lang="en-GB" dirty="0"/>
              <a:t>, it will literally ruin your life.</a:t>
            </a:r>
          </a:p>
        </p:txBody>
      </p:sp>
      <p:sp>
        <p:nvSpPr>
          <p:cNvPr id="4" name="Slide Number Placeholder 3"/>
          <p:cNvSpPr>
            <a:spLocks noGrp="1"/>
          </p:cNvSpPr>
          <p:nvPr>
            <p:ph type="sldNum" sz="quarter" idx="10"/>
          </p:nvPr>
        </p:nvSpPr>
        <p:spPr/>
        <p:txBody>
          <a:bodyPr/>
          <a:lstStyle/>
          <a:p>
            <a:fld id="{DFBF3E7D-9CD6-4643-8BCB-7765A51A6A7D}" type="slidenum">
              <a:rPr lang="en-GB" smtClean="0"/>
              <a:pPr/>
              <a:t>52</a:t>
            </a:fld>
            <a:endParaRPr lang="en-GB"/>
          </a:p>
        </p:txBody>
      </p:sp>
    </p:spTree>
    <p:extLst>
      <p:ext uri="{BB962C8B-B14F-4D97-AF65-F5344CB8AC3E}">
        <p14:creationId xmlns:p14="http://schemas.microsoft.com/office/powerpoint/2010/main" val="2801775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F3E7D-9CD6-4643-8BCB-7765A51A6A7D}" type="slidenum">
              <a:rPr lang="en-GB" smtClean="0"/>
              <a:pPr/>
              <a:t>53</a:t>
            </a:fld>
            <a:endParaRPr lang="en-GB"/>
          </a:p>
        </p:txBody>
      </p:sp>
    </p:spTree>
    <p:extLst>
      <p:ext uri="{BB962C8B-B14F-4D97-AF65-F5344CB8AC3E}">
        <p14:creationId xmlns:p14="http://schemas.microsoft.com/office/powerpoint/2010/main" val="33981111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Now, for Marc Hauser. Marc Hauser was an evolutionary biologist at Harvard University who studied comparative psychology – that is, he did cognitive psychology experiments with primates and used that information to theorize how certain high-level human cognitive functions may have evolved – such as language and morality. Using primates as models for early humans is not the only use of comparative psychology – more recently, people have been doing studies in primates to determine what they themselves are capable of. Such studies have been supported by animal rights campaigns, as you can imagine – if you can scientifically prove that a monkey has human-like intelligence, then they acquire certain human rights, as you can see from laws passed in Spain and Argentina for the great apes. Marc Hauser was involved in several high profile studies on cognition in primates, one of these being a 1995 study that showed cotton-top tamarins can recognize themselves in a mirror. Mysteriously and suddenly in 2007, Harvard announced an internal investigation into his work. There was no publicity about what sparked this decision, but over the next couple years, many of Marc’s former students came forward, saying he falsely coded videos of monkey behavior, didn’t allow coding by anyone other than himself (usually you have at least 2 independent coders), and his monkey study could not be replicated. However, due to the secrecy of the investigation, plus Harvard ignored statements from former students and research assistants, Hauser was able to argue it wasn’t his fault the mirror study couldn’t replicate and the data had been erased, so there was no way to prove misconduct. This paper was not retracted, but a second one was, on complex pattern learning in the same monkeys. The difference is that the data were available to re-analyze, in which case they found the evidence of misconduct needed to retract. A further 7 papers of his were retracted, plus 4 major grants from public funding, and he was forced to resign from Harvard in 2012.</a:t>
            </a:r>
            <a:endParaRPr lang="en-GB" dirty="0"/>
          </a:p>
        </p:txBody>
      </p:sp>
      <p:sp>
        <p:nvSpPr>
          <p:cNvPr id="4" name="Slide Number Placeholder 3"/>
          <p:cNvSpPr>
            <a:spLocks noGrp="1"/>
          </p:cNvSpPr>
          <p:nvPr>
            <p:ph type="sldNum" sz="quarter" idx="10"/>
          </p:nvPr>
        </p:nvSpPr>
        <p:spPr/>
        <p:txBody>
          <a:bodyPr/>
          <a:lstStyle/>
          <a:p>
            <a:fld id="{DFBF3E7D-9CD6-4643-8BCB-7765A51A6A7D}" type="slidenum">
              <a:rPr lang="en-GB" smtClean="0"/>
              <a:pPr/>
              <a:t>54</a:t>
            </a:fld>
            <a:endParaRPr lang="en-GB"/>
          </a:p>
        </p:txBody>
      </p:sp>
    </p:spTree>
    <p:extLst>
      <p:ext uri="{BB962C8B-B14F-4D97-AF65-F5344CB8AC3E}">
        <p14:creationId xmlns:p14="http://schemas.microsoft.com/office/powerpoint/2010/main" val="155017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FBF3E7D-9CD6-4643-8BCB-7765A51A6A7D}" type="slidenum">
              <a:rPr lang="en-GB" smtClean="0"/>
              <a:pPr/>
              <a:t>55</a:t>
            </a:fld>
            <a:endParaRPr lang="en-GB"/>
          </a:p>
        </p:txBody>
      </p:sp>
    </p:spTree>
    <p:extLst>
      <p:ext uri="{BB962C8B-B14F-4D97-AF65-F5344CB8AC3E}">
        <p14:creationId xmlns:p14="http://schemas.microsoft.com/office/powerpoint/2010/main" val="39867899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at this point you might be thinking, OK this looks really bad for the scientific community, but that’s all happening in its own little bubble. How does that affect the real world? Importantly, the last two fraudsters contributed to the rise in public mistrust of science, which is obviously terrible. If the public doesn’t trust scientists, they’re not going to listen to things like climate change warnings, and we are going to have a Don’t Look Up situation on our hands. It’s already happening, and the fraudsters don’t help.</a:t>
            </a:r>
            <a:endParaRPr lang="en-GB" dirty="0"/>
          </a:p>
        </p:txBody>
      </p:sp>
      <p:sp>
        <p:nvSpPr>
          <p:cNvPr id="4" name="Slide Number Placeholder 3"/>
          <p:cNvSpPr>
            <a:spLocks noGrp="1"/>
          </p:cNvSpPr>
          <p:nvPr>
            <p:ph type="sldNum" sz="quarter" idx="10"/>
          </p:nvPr>
        </p:nvSpPr>
        <p:spPr/>
        <p:txBody>
          <a:bodyPr/>
          <a:lstStyle/>
          <a:p>
            <a:fld id="{DFBF3E7D-9CD6-4643-8BCB-7765A51A6A7D}" type="slidenum">
              <a:rPr lang="en-GB" smtClean="0"/>
              <a:pPr/>
              <a:t>56</a:t>
            </a:fld>
            <a:endParaRPr lang="en-GB"/>
          </a:p>
        </p:txBody>
      </p:sp>
    </p:spTree>
    <p:extLst>
      <p:ext uri="{BB962C8B-B14F-4D97-AF65-F5344CB8AC3E}">
        <p14:creationId xmlns:p14="http://schemas.microsoft.com/office/powerpoint/2010/main" val="3763115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Sometimes, the actions of a fraudster have terrible, immediate, and long-lasting real-world consequences. And that’s how we come to Andrew Wakefield. Andrew Wakefield was a physician at the UCL medical school. He came into the public eye when he published reports and papers on 1993 and 1995 about a possible link between the MMR vaccine (which vaccinates against measles mumps and rubella) and Crohn’s disease. Following this, he started looking into the link between the MMR vaccine and autism. In 1998 he published the famous Lancet paper on a link between the MMR vaccine and autism. In this paper, he documented cases of 8 children whose parents claimed they began to experience what was called “regressive autism” within two weeks of receiving the MMR vaccine. That is, previously neurotypical children suddenly started to experience autism symptoms following the vaccine, that progressively became more severe over time. This led to media frenzy, during which Andrew held a press conference urging doctors to seize administering the MMR vaccine until it could be further investigated. This spiraled into an international public health scare. Now at this point you might think, what was his crime exactly? Sensationalizing his research findings? First of all, that alone caused avoidable panic. But in fact, he was guilty of so much more. A former of student of his came forward and said Andrew would ignore data that went against his hypotheses. It later came out that was paid by anti-MMR campaigners to conduct the infamous study, and he recruited parents who already believed the MMR vaccine caused their child’s autism. He conducted invasive medical tests he had neither ethical approval nor the qualifications for. And his findings failed to replicate in several subsequent large scale studies. But maybe he didn’t realize how the public would take the news of his study? Nope, there is even evidence that he planned this MMR scare so that he could capitalize on the public’s fear. Particularly, it came out that two years before he even conducted the study, he filed for a patent on an altered measles vaccine. However, despite losing several lawsuits and a paper retraction in 2010 – more than 10 years after publication – the damage had already been done. Jenny McCarthy, an American TV personality and model, became the spokesperson for the anti-vaxxer movement, which is still in full swing to this day, and likely led to the huge backlash against the COVID vaccine as well.</a:t>
            </a:r>
          </a:p>
        </p:txBody>
      </p:sp>
      <p:sp>
        <p:nvSpPr>
          <p:cNvPr id="4" name="Slide Number Placeholder 3"/>
          <p:cNvSpPr>
            <a:spLocks noGrp="1"/>
          </p:cNvSpPr>
          <p:nvPr>
            <p:ph type="sldNum" sz="quarter" idx="10"/>
          </p:nvPr>
        </p:nvSpPr>
        <p:spPr/>
        <p:txBody>
          <a:bodyPr/>
          <a:lstStyle/>
          <a:p>
            <a:fld id="{DFBF3E7D-9CD6-4643-8BCB-7765A51A6A7D}" type="slidenum">
              <a:rPr lang="en-GB" smtClean="0"/>
              <a:pPr/>
              <a:t>57</a:t>
            </a:fld>
            <a:endParaRPr lang="en-GB"/>
          </a:p>
        </p:txBody>
      </p:sp>
    </p:spTree>
    <p:extLst>
      <p:ext uri="{BB962C8B-B14F-4D97-AF65-F5344CB8AC3E}">
        <p14:creationId xmlns:p14="http://schemas.microsoft.com/office/powerpoint/2010/main" val="431971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what are the consequences of the anti-vaxxer movement? Let’s take a short interlude to discuss measles. Measles is a viral respiratory disease that typically causes high fever, a hacking cough, and a rash all over the body. Rare but severe symptoms include acute encephalitis or brain swelling, which can cause permanent brain damage. Other severe symptoms include permanent breathing issues, permanent behavioral and intellectual damage. Measles is one of the most contagious disases, and before the 1960s, virtually every child contracted the measles. In the US, each year, millions contracted the virus, 48,000 were hospitalized, 1000 developed permanent disabilities, and 500 died due to measles. Each year, and these stats are only the US.</a:t>
            </a:r>
          </a:p>
        </p:txBody>
      </p:sp>
      <p:sp>
        <p:nvSpPr>
          <p:cNvPr id="4" name="Slide Number Placeholder 3"/>
          <p:cNvSpPr>
            <a:spLocks noGrp="1"/>
          </p:cNvSpPr>
          <p:nvPr>
            <p:ph type="sldNum" sz="quarter" idx="10"/>
          </p:nvPr>
        </p:nvSpPr>
        <p:spPr/>
        <p:txBody>
          <a:bodyPr/>
          <a:lstStyle/>
          <a:p>
            <a:fld id="{DFBF3E7D-9CD6-4643-8BCB-7765A51A6A7D}" type="slidenum">
              <a:rPr lang="en-GB" smtClean="0"/>
              <a:pPr/>
              <a:t>58</a:t>
            </a:fld>
            <a:endParaRPr lang="en-GB"/>
          </a:p>
        </p:txBody>
      </p:sp>
    </p:spTree>
    <p:extLst>
      <p:ext uri="{BB962C8B-B14F-4D97-AF65-F5344CB8AC3E}">
        <p14:creationId xmlns:p14="http://schemas.microsoft.com/office/powerpoint/2010/main" val="2722516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 1963, a measles vaccine was licensed and in the year 2000, measles was officially eliminated. That means there was not ONE case of measles (endemic to the US) for 12 months prior to 2000. In 1998, there were 56 cases of measles in England and Wales total. Vaccination rates were over 90%.</a:t>
            </a:r>
          </a:p>
        </p:txBody>
      </p:sp>
      <p:sp>
        <p:nvSpPr>
          <p:cNvPr id="4" name="Slide Number Placeholder 3"/>
          <p:cNvSpPr>
            <a:spLocks noGrp="1"/>
          </p:cNvSpPr>
          <p:nvPr>
            <p:ph type="sldNum" sz="quarter" idx="10"/>
          </p:nvPr>
        </p:nvSpPr>
        <p:spPr/>
        <p:txBody>
          <a:bodyPr/>
          <a:lstStyle/>
          <a:p>
            <a:fld id="{DFBF3E7D-9CD6-4643-8BCB-7765A51A6A7D}" type="slidenum">
              <a:rPr lang="en-GB" smtClean="0"/>
              <a:pPr/>
              <a:t>59</a:t>
            </a:fld>
            <a:endParaRPr lang="en-GB"/>
          </a:p>
        </p:txBody>
      </p:sp>
    </p:spTree>
    <p:extLst>
      <p:ext uri="{BB962C8B-B14F-4D97-AF65-F5344CB8AC3E}">
        <p14:creationId xmlns:p14="http://schemas.microsoft.com/office/powerpoint/2010/main" val="382893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After Andrew Wakefield’s press conference and the MMR scare, cases went through the roof, there was less than 70% vaccination rate, and in 2006 the first child in over a decade died of measles.</a:t>
            </a:r>
          </a:p>
        </p:txBody>
      </p:sp>
      <p:sp>
        <p:nvSpPr>
          <p:cNvPr id="4" name="Slide Number Placeholder 3"/>
          <p:cNvSpPr>
            <a:spLocks noGrp="1"/>
          </p:cNvSpPr>
          <p:nvPr>
            <p:ph type="sldNum" sz="quarter" idx="10"/>
          </p:nvPr>
        </p:nvSpPr>
        <p:spPr/>
        <p:txBody>
          <a:bodyPr/>
          <a:lstStyle/>
          <a:p>
            <a:fld id="{DFBF3E7D-9CD6-4643-8BCB-7765A51A6A7D}" type="slidenum">
              <a:rPr lang="en-GB" smtClean="0"/>
              <a:pPr/>
              <a:t>60</a:t>
            </a:fld>
            <a:endParaRPr lang="en-GB"/>
          </a:p>
        </p:txBody>
      </p:sp>
    </p:spTree>
    <p:extLst>
      <p:ext uri="{BB962C8B-B14F-4D97-AF65-F5344CB8AC3E}">
        <p14:creationId xmlns:p14="http://schemas.microsoft.com/office/powerpoint/2010/main" val="16344649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Here’s a more recent graph from the US</a:t>
            </a:r>
          </a:p>
        </p:txBody>
      </p:sp>
      <p:sp>
        <p:nvSpPr>
          <p:cNvPr id="4" name="Slide Number Placeholder 3"/>
          <p:cNvSpPr>
            <a:spLocks noGrp="1"/>
          </p:cNvSpPr>
          <p:nvPr>
            <p:ph type="sldNum" sz="quarter" idx="10"/>
          </p:nvPr>
        </p:nvSpPr>
        <p:spPr/>
        <p:txBody>
          <a:bodyPr/>
          <a:lstStyle/>
          <a:p>
            <a:fld id="{DFBF3E7D-9CD6-4643-8BCB-7765A51A6A7D}" type="slidenum">
              <a:rPr lang="en-GB" smtClean="0"/>
              <a:pPr/>
              <a:t>61</a:t>
            </a:fld>
            <a:endParaRPr lang="en-GB"/>
          </a:p>
        </p:txBody>
      </p:sp>
    </p:spTree>
    <p:extLst>
      <p:ext uri="{BB962C8B-B14F-4D97-AF65-F5344CB8AC3E}">
        <p14:creationId xmlns:p14="http://schemas.microsoft.com/office/powerpoint/2010/main" val="3349591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kern="150" dirty="0">
                <a:effectLst/>
                <a:latin typeface="Liberation Serif" panose="02020603050405020304" pitchFamily="18" charset="0"/>
                <a:ea typeface="Noto Sans CJK SC"/>
                <a:cs typeface="Lohit Devanagari"/>
              </a:rPr>
              <a:t>You have to be doing this experiment for some reason. You want to find something out. You can’t just start an experiment with no idea about why you’re doing it (except this can actually happen, which is very bad practice). You will learn to search for the question in any paper you read, and if it’s not clearly stated, you will be able to formulate it with a bit of thinking.</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5</a:t>
            </a:fld>
            <a:endParaRPr lang="en-DE"/>
          </a:p>
        </p:txBody>
      </p:sp>
    </p:spTree>
    <p:extLst>
      <p:ext uri="{BB962C8B-B14F-4D97-AF65-F5344CB8AC3E}">
        <p14:creationId xmlns:p14="http://schemas.microsoft.com/office/powerpoint/2010/main" val="33740263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from England. And it also makes you wonder about those parents, who refuse to vaccinate their own children for fear of developing autism. What does that say about the parents? That their fear is so great and pervasive, they would rather let their child contract measles – and risk permanent disability or even death – in the flimsy hope that the child won’t be… autistic.</a:t>
            </a:r>
          </a:p>
        </p:txBody>
      </p:sp>
      <p:sp>
        <p:nvSpPr>
          <p:cNvPr id="4" name="Slide Number Placeholder 3"/>
          <p:cNvSpPr>
            <a:spLocks noGrp="1"/>
          </p:cNvSpPr>
          <p:nvPr>
            <p:ph type="sldNum" sz="quarter" idx="10"/>
          </p:nvPr>
        </p:nvSpPr>
        <p:spPr/>
        <p:txBody>
          <a:bodyPr/>
          <a:lstStyle/>
          <a:p>
            <a:fld id="{DFBF3E7D-9CD6-4643-8BCB-7765A51A6A7D}" type="slidenum">
              <a:rPr lang="en-GB" smtClean="0"/>
              <a:pPr/>
              <a:t>62</a:t>
            </a:fld>
            <a:endParaRPr lang="en-GB"/>
          </a:p>
        </p:txBody>
      </p:sp>
    </p:spTree>
    <p:extLst>
      <p:ext uri="{BB962C8B-B14F-4D97-AF65-F5344CB8AC3E}">
        <p14:creationId xmlns:p14="http://schemas.microsoft.com/office/powerpoint/2010/main" val="42799746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BF3E7D-9CD6-4643-8BCB-7765A51A6A7D}" type="slidenum">
              <a:rPr lang="en-GB" smtClean="0"/>
              <a:pPr/>
              <a:t>63</a:t>
            </a:fld>
            <a:endParaRPr lang="en-GB"/>
          </a:p>
        </p:txBody>
      </p:sp>
    </p:spTree>
    <p:extLst>
      <p:ext uri="{BB962C8B-B14F-4D97-AF65-F5344CB8AC3E}">
        <p14:creationId xmlns:p14="http://schemas.microsoft.com/office/powerpoint/2010/main" val="25087898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2A80C47F-CC85-4071-8F8B-5240769B9F10}" type="slidenum">
              <a:rPr lang="en-DE" smtClean="0"/>
              <a:t>73</a:t>
            </a:fld>
            <a:endParaRPr lang="en-DE"/>
          </a:p>
        </p:txBody>
      </p:sp>
    </p:spTree>
    <p:extLst>
      <p:ext uri="{BB962C8B-B14F-4D97-AF65-F5344CB8AC3E}">
        <p14:creationId xmlns:p14="http://schemas.microsoft.com/office/powerpoint/2010/main" val="985182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iberation Serif" panose="02020603050405020304" pitchFamily="18" charset="0"/>
                <a:ea typeface="Noto Sans CJK SC"/>
                <a:cs typeface="Lohit Devanagari"/>
              </a:rPr>
              <a:t>You don’t know the answer to your question. If it was obvious, you wouldn’t be doing the experiment. However, you should have an idea of which way you’re leaning.</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6</a:t>
            </a:fld>
            <a:endParaRPr lang="en-DE"/>
          </a:p>
        </p:txBody>
      </p:sp>
    </p:spTree>
    <p:extLst>
      <p:ext uri="{BB962C8B-B14F-4D97-AF65-F5344CB8AC3E}">
        <p14:creationId xmlns:p14="http://schemas.microsoft.com/office/powerpoint/2010/main" val="32204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iberation Serif" panose="02020603050405020304" pitchFamily="18" charset="0"/>
                <a:ea typeface="Noto Sans CJK SC"/>
                <a:cs typeface="Lohit Devanagari"/>
              </a:rPr>
              <a:t>You don’t know the answer to your question. If it was obvious, you wouldn’t be doing the experiment. However, you should have an idea of which way you’re leaning.</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7</a:t>
            </a:fld>
            <a:endParaRPr lang="en-DE"/>
          </a:p>
        </p:txBody>
      </p:sp>
    </p:spTree>
    <p:extLst>
      <p:ext uri="{BB962C8B-B14F-4D97-AF65-F5344CB8AC3E}">
        <p14:creationId xmlns:p14="http://schemas.microsoft.com/office/powerpoint/2010/main" val="2995081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iberation Serif" panose="02020603050405020304" pitchFamily="18" charset="0"/>
                <a:ea typeface="Noto Sans CJK SC"/>
                <a:cs typeface="Lohit Devanagari"/>
              </a:rPr>
              <a:t>It’s easy enough to hypothesize that the Earth is flat, but what prediction can you make that will give you irrefutable proof of this?</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8</a:t>
            </a:fld>
            <a:endParaRPr lang="en-DE"/>
          </a:p>
        </p:txBody>
      </p:sp>
    </p:spTree>
    <p:extLst>
      <p:ext uri="{BB962C8B-B14F-4D97-AF65-F5344CB8AC3E}">
        <p14:creationId xmlns:p14="http://schemas.microsoft.com/office/powerpoint/2010/main" val="3951701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iberation Serif" panose="02020603050405020304" pitchFamily="18" charset="0"/>
                <a:ea typeface="Noto Sans CJK SC"/>
                <a:cs typeface="Lohit Devanagari"/>
              </a:rPr>
              <a:t>It’s easy enough to hypothesize that the Earth is flat, but what prediction can you make that will give you irrefutable proof of this?</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10</a:t>
            </a:fld>
            <a:endParaRPr lang="en-DE"/>
          </a:p>
        </p:txBody>
      </p:sp>
    </p:spTree>
    <p:extLst>
      <p:ext uri="{BB962C8B-B14F-4D97-AF65-F5344CB8AC3E}">
        <p14:creationId xmlns:p14="http://schemas.microsoft.com/office/powerpoint/2010/main" val="3792949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Liberation Serif" panose="02020603050405020304" pitchFamily="18" charset="0"/>
                <a:ea typeface="Noto Sans CJK SC"/>
                <a:cs typeface="Lohit Devanagari"/>
              </a:rPr>
              <a:t>Make your method as specific as possible so anyone can replicate this. Before you conduct your research, make sure your design is so rigorous that you cannot doubt your result as a mistake on your part. Double check with those Round Earthers that your experiment is flawless, and that whatever result you get, you’ll take, because it will be the truth.</a:t>
            </a:r>
            <a:endParaRPr lang="en-DE" sz="1800" kern="150" dirty="0">
              <a:effectLst/>
              <a:latin typeface="Liberation Serif" panose="02020603050405020304" pitchFamily="18" charset="0"/>
              <a:ea typeface="Noto Sans CJK SC"/>
              <a:cs typeface="Lohit Devanagari"/>
            </a:endParaRPr>
          </a:p>
        </p:txBody>
      </p:sp>
      <p:sp>
        <p:nvSpPr>
          <p:cNvPr id="4" name="Slide Number Placeholder 3"/>
          <p:cNvSpPr>
            <a:spLocks noGrp="1"/>
          </p:cNvSpPr>
          <p:nvPr>
            <p:ph type="sldNum" sz="quarter" idx="5"/>
          </p:nvPr>
        </p:nvSpPr>
        <p:spPr/>
        <p:txBody>
          <a:bodyPr/>
          <a:lstStyle/>
          <a:p>
            <a:fld id="{67AF9381-F630-4379-9517-95B50BF3D4E6}" type="slidenum">
              <a:rPr lang="en-DE" smtClean="0"/>
              <a:t>11</a:t>
            </a:fld>
            <a:endParaRPr lang="en-DE"/>
          </a:p>
        </p:txBody>
      </p:sp>
    </p:spTree>
    <p:extLst>
      <p:ext uri="{BB962C8B-B14F-4D97-AF65-F5344CB8AC3E}">
        <p14:creationId xmlns:p14="http://schemas.microsoft.com/office/powerpoint/2010/main" val="2992457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96129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99795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69163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normAutofit/>
          </a:bodyPr>
          <a:lstStyle>
            <a:lvl1pPr>
              <a:defRPr sz="4400" b="1">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lvl1pPr>
              <a:defRPr sz="2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dirty="0"/>
          </a:p>
        </p:txBody>
      </p:sp>
    </p:spTree>
    <p:extLst>
      <p:ext uri="{BB962C8B-B14F-4D97-AF65-F5344CB8AC3E}">
        <p14:creationId xmlns:p14="http://schemas.microsoft.com/office/powerpoint/2010/main" val="195828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46823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4967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96603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22251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693223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6579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fld id="{B5898F52-2787-4BA2-BBBC-9395E9F86D50}" type="datetimeFigureOut">
              <a:rPr lang="en-US" smtClean="0"/>
              <a:t>10/20/2022</a:t>
            </a:fld>
            <a:endParaRPr lang="en-US"/>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58222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10/20/2022</a:t>
            </a:fld>
            <a:endParaRPr lang="en-US" dirty="0"/>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43094093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75" r:id="rId5"/>
    <p:sldLayoutId id="2147483680" r:id="rId6"/>
    <p:sldLayoutId id="2147483676" r:id="rId7"/>
    <p:sldLayoutId id="2147483677" r:id="rId8"/>
    <p:sldLayoutId id="2147483678" r:id="rId9"/>
    <p:sldLayoutId id="2147483679" r:id="rId10"/>
    <p:sldLayoutId id="2147483681" r:id="rId11"/>
  </p:sldLayoutIdLst>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EBtx1MDi5t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EBtx1MDi5t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EBtx1MDi5t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Btx1MDi5t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alafqrycxxd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enti.com/k457hs5o9o"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oi.org/10.1093/ajcn/nqab223"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0.xml"/><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5.jpg"/></Relationships>
</file>

<file path=ppt/slides/_rels/slide5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31.xml"/><Relationship Id="rId7"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5.jpg"/></Relationships>
</file>

<file path=ppt/slides/_rels/slide5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32.xml"/><Relationship Id="rId7"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26.jpeg"/><Relationship Id="rId9" Type="http://schemas.openxmlformats.org/officeDocument/2006/relationships/image" Target="../media/image36.gif"/></Relationships>
</file>

<file path=ppt/slides/_rels/slide5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notesSlide" Target="../notesSlides/notesSlide33.xml"/><Relationship Id="rId7"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26.jpeg"/><Relationship Id="rId9" Type="http://schemas.openxmlformats.org/officeDocument/2006/relationships/image" Target="../media/image36.gi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35.xml"/><Relationship Id="rId7"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27.jpeg"/><Relationship Id="rId9" Type="http://schemas.openxmlformats.org/officeDocument/2006/relationships/image" Target="../media/image43.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45.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8.xml"/><Relationship Id="rId4" Type="http://schemas.openxmlformats.org/officeDocument/2006/relationships/image" Target="../media/image4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46.gi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47.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48.jpeg"/></Relationships>
</file>

<file path=ppt/slides/_rels/slide6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41.xml"/><Relationship Id="rId7" Type="http://schemas.openxmlformats.org/officeDocument/2006/relationships/image" Target="../media/image41.jpe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27.jpeg"/><Relationship Id="rId9" Type="http://schemas.openxmlformats.org/officeDocument/2006/relationships/image" Target="../media/image4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doi.org/10.1371/journal.pone.0005738" TargetMode="External"/><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hyperlink" Target="https://app.beapplied.com/apply/bx6k4sjaxe?utm_source=ysys&amp;ref=ysysjobs.com" TargetMode="External"/><Relationship Id="rId5" Type="http://schemas.openxmlformats.org/officeDocument/2006/relationships/hyperlink" Target="https://www.cambridgenetwork.co.uk/jobs/open-science-lead" TargetMode="External"/><Relationship Id="rId4" Type="http://schemas.openxmlformats.org/officeDocument/2006/relationships/hyperlink" Target="https://jobs.smartrecruiters.com/InformaGroupPlc/743999853229660-open-access-portfolio-manager-behavioral-science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6"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1"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2"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74" name="Rectangle 73">
            <a:extLst>
              <a:ext uri="{FF2B5EF4-FFF2-40B4-BE49-F238E27FC236}">
                <a16:creationId xmlns:a16="http://schemas.microsoft.com/office/drawing/2014/main" id="{11AC88F6-55CB-496B-8AD8-9ABD2E6E3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969239DF-EAA4-47C3-B4E3-79C6BCB24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3" y="5267"/>
            <a:ext cx="6635041" cy="684746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A0BE4C-ADEF-49A7-929B-E1405EC2D7C7}"/>
              </a:ext>
            </a:extLst>
          </p:cNvPr>
          <p:cNvSpPr>
            <a:spLocks noGrp="1"/>
          </p:cNvSpPr>
          <p:nvPr>
            <p:ph type="ctrTitle"/>
          </p:nvPr>
        </p:nvSpPr>
        <p:spPr>
          <a:xfrm>
            <a:off x="447019" y="703372"/>
            <a:ext cx="5659928" cy="1691969"/>
          </a:xfrm>
        </p:spPr>
        <p:txBody>
          <a:bodyPr vert="horz" lIns="91440" tIns="45720" rIns="91440" bIns="45720" rtlCol="0" anchor="ctr">
            <a:noAutofit/>
          </a:bodyPr>
          <a:lstStyle/>
          <a:p>
            <a:pPr>
              <a:lnSpc>
                <a:spcPct val="90000"/>
              </a:lnSpc>
            </a:pPr>
            <a:r>
              <a:rPr lang="en-US" sz="4400" b="1" i="0" kern="1200">
                <a:solidFill>
                  <a:schemeClr val="tx2"/>
                </a:solidFill>
                <a:effectLst/>
                <a:latin typeface="Calibri" panose="020F0502020204030204" pitchFamily="34" charset="0"/>
                <a:cs typeface="Calibri" panose="020F0502020204030204" pitchFamily="34" charset="0"/>
              </a:rPr>
              <a:t>Applying Psychology PSY2117</a:t>
            </a:r>
            <a:br>
              <a:rPr lang="en-US" sz="4400" b="1" i="0" kern="1200">
                <a:solidFill>
                  <a:schemeClr val="tx2"/>
                </a:solidFill>
                <a:effectLst/>
                <a:latin typeface="Calibri" panose="020F0502020204030204" pitchFamily="34" charset="0"/>
                <a:cs typeface="Calibri" panose="020F0502020204030204" pitchFamily="34" charset="0"/>
              </a:rPr>
            </a:br>
            <a:br>
              <a:rPr lang="en-US" sz="4400" b="1" i="0" kern="1200">
                <a:solidFill>
                  <a:schemeClr val="tx2"/>
                </a:solidFill>
                <a:effectLst/>
                <a:latin typeface="Calibri" panose="020F0502020204030204" pitchFamily="34" charset="0"/>
                <a:cs typeface="Calibri" panose="020F0502020204030204" pitchFamily="34" charset="0"/>
              </a:rPr>
            </a:br>
            <a:r>
              <a:rPr lang="en-US" sz="4400" b="1" i="0" kern="1200">
                <a:solidFill>
                  <a:schemeClr val="tx2"/>
                </a:solidFill>
                <a:effectLst/>
                <a:latin typeface="Calibri" panose="020F0502020204030204" pitchFamily="34" charset="0"/>
                <a:cs typeface="Calibri" panose="020F0502020204030204" pitchFamily="34" charset="0"/>
              </a:rPr>
              <a:t>Week 2: Open Science I</a:t>
            </a:r>
            <a:endParaRPr lang="en-US" sz="4400" kern="1200">
              <a:solidFill>
                <a:schemeClr val="tx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3C56A50-4FCB-70BB-153B-FA04FDA726D0}"/>
              </a:ext>
            </a:extLst>
          </p:cNvPr>
          <p:cNvSpPr txBox="1"/>
          <p:nvPr/>
        </p:nvSpPr>
        <p:spPr>
          <a:xfrm>
            <a:off x="1296171" y="2961580"/>
            <a:ext cx="3961623" cy="697655"/>
          </a:xfrm>
          <a:prstGeom prst="rect">
            <a:avLst/>
          </a:prstGeom>
        </p:spPr>
        <p:txBody>
          <a:bodyPr vert="horz" lIns="91440" tIns="45720" rIns="91440" bIns="45720" rtlCol="0">
            <a:normAutofit/>
          </a:bodyPr>
          <a:lstStyle/>
          <a:p>
            <a:pPr>
              <a:lnSpc>
                <a:spcPct val="150000"/>
              </a:lnSpc>
              <a:spcAft>
                <a:spcPts val="600"/>
              </a:spcAft>
              <a:buClr>
                <a:schemeClr val="bg2">
                  <a:lumMod val="75000"/>
                </a:schemeClr>
              </a:buClr>
            </a:pPr>
            <a:r>
              <a:rPr lang="en-US" sz="2400" b="1">
                <a:solidFill>
                  <a:schemeClr val="tx2"/>
                </a:solidFill>
                <a:latin typeface="Calibri" panose="020F0502020204030204" pitchFamily="34" charset="0"/>
                <a:cs typeface="Calibri" panose="020F0502020204030204" pitchFamily="34" charset="0"/>
              </a:rPr>
              <a:t>Lecturer: Dr Reshanne Reeder</a:t>
            </a:r>
            <a:endParaRPr lang="en-US" sz="2400">
              <a:solidFill>
                <a:schemeClr val="tx2"/>
              </a:solidFill>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F46DDF7B-1E3A-355C-E490-10B54153A3F0}"/>
              </a:ext>
            </a:extLst>
          </p:cNvPr>
          <p:cNvPicPr>
            <a:picLocks noChangeAspect="1"/>
          </p:cNvPicPr>
          <p:nvPr/>
        </p:nvPicPr>
        <p:blipFill rotWithShape="1">
          <a:blip r:embed="rId3"/>
          <a:srcRect l="18083" r="28604" b="-1"/>
          <a:stretch/>
        </p:blipFill>
        <p:spPr>
          <a:xfrm>
            <a:off x="6645834" y="1"/>
            <a:ext cx="5546166" cy="6866192"/>
          </a:xfrm>
          <a:prstGeom prst="rect">
            <a:avLst/>
          </a:prstGeom>
        </p:spPr>
      </p:pic>
      <p:grpSp>
        <p:nvGrpSpPr>
          <p:cNvPr id="78" name="Group 77">
            <a:extLst>
              <a:ext uri="{FF2B5EF4-FFF2-40B4-BE49-F238E27FC236}">
                <a16:creationId xmlns:a16="http://schemas.microsoft.com/office/drawing/2014/main" id="{3389B237-4CAB-4403-A95C-C04D71F4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45458" y="-31769"/>
            <a:ext cx="510538" cy="6804779"/>
            <a:chOff x="11445458" y="-31769"/>
            <a:chExt cx="510538" cy="6804779"/>
          </a:xfrm>
        </p:grpSpPr>
        <p:sp>
          <p:nvSpPr>
            <p:cNvPr id="79" name="Freeform 8">
              <a:extLst>
                <a:ext uri="{FF2B5EF4-FFF2-40B4-BE49-F238E27FC236}">
                  <a16:creationId xmlns:a16="http://schemas.microsoft.com/office/drawing/2014/main" id="{57652216-AF47-4D6B-A81B-2DC28B6255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7521" y="666336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3">
              <a:extLst>
                <a:ext uri="{FF2B5EF4-FFF2-40B4-BE49-F238E27FC236}">
                  <a16:creationId xmlns:a16="http://schemas.microsoft.com/office/drawing/2014/main" id="{0E53B701-E5D9-4269-97AD-69F3087D28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8634" y="742112"/>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1" name="Freeform 51">
              <a:extLst>
                <a:ext uri="{FF2B5EF4-FFF2-40B4-BE49-F238E27FC236}">
                  <a16:creationId xmlns:a16="http://schemas.microsoft.com/office/drawing/2014/main" id="{53F3EB0D-ADA8-4F65-9811-0A990FE6BE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06592" y="959823"/>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Freeform 53">
              <a:extLst>
                <a:ext uri="{FF2B5EF4-FFF2-40B4-BE49-F238E27FC236}">
                  <a16:creationId xmlns:a16="http://schemas.microsoft.com/office/drawing/2014/main" id="{7FC10137-17E1-4C6D-B7A2-CD86B7C148F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678" y="1198596"/>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3" name="Freeform 54">
              <a:extLst>
                <a:ext uri="{FF2B5EF4-FFF2-40B4-BE49-F238E27FC236}">
                  <a16:creationId xmlns:a16="http://schemas.microsoft.com/office/drawing/2014/main" id="{983715DD-6794-4B57-8585-E0EFF671E7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8560" y="447364"/>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4" name="Freeform 55">
              <a:extLst>
                <a:ext uri="{FF2B5EF4-FFF2-40B4-BE49-F238E27FC236}">
                  <a16:creationId xmlns:a16="http://schemas.microsoft.com/office/drawing/2014/main" id="{6B8B9805-E14F-4943-B15E-48460BFD60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538" y="140819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5" name="Freeform 56">
              <a:extLst>
                <a:ext uri="{FF2B5EF4-FFF2-40B4-BE49-F238E27FC236}">
                  <a16:creationId xmlns:a16="http://schemas.microsoft.com/office/drawing/2014/main" id="{112C42C6-34DE-404D-B18A-8E94E76A3C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94234" y="2238233"/>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6" name="Freeform 57">
              <a:extLst>
                <a:ext uri="{FF2B5EF4-FFF2-40B4-BE49-F238E27FC236}">
                  <a16:creationId xmlns:a16="http://schemas.microsoft.com/office/drawing/2014/main" id="{105114E3-B528-44FB-AD64-31F7940A69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80687" y="1617942"/>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7" name="Freeform 59">
              <a:extLst>
                <a:ext uri="{FF2B5EF4-FFF2-40B4-BE49-F238E27FC236}">
                  <a16:creationId xmlns:a16="http://schemas.microsoft.com/office/drawing/2014/main" id="{66162961-2E66-4F1D-AD08-A09C28C5E0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0137" y="200295"/>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8" name="Freeform 60">
              <a:extLst>
                <a:ext uri="{FF2B5EF4-FFF2-40B4-BE49-F238E27FC236}">
                  <a16:creationId xmlns:a16="http://schemas.microsoft.com/office/drawing/2014/main" id="{7DF10D80-7F03-41B7-BF83-7086CFB705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5368" y="1847736"/>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9" name="Freeform 61">
              <a:extLst>
                <a:ext uri="{FF2B5EF4-FFF2-40B4-BE49-F238E27FC236}">
                  <a16:creationId xmlns:a16="http://schemas.microsoft.com/office/drawing/2014/main" id="{60E5BEF8-88A7-4088-8382-FC596B16B9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4067" y="-12868"/>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0" name="Freeform 78">
              <a:extLst>
                <a:ext uri="{FF2B5EF4-FFF2-40B4-BE49-F238E27FC236}">
                  <a16:creationId xmlns:a16="http://schemas.microsoft.com/office/drawing/2014/main" id="{4850C240-229E-44CC-9B0C-7C70B85241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0903" y="665835"/>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1" name="Freeform 79">
              <a:extLst>
                <a:ext uri="{FF2B5EF4-FFF2-40B4-BE49-F238E27FC236}">
                  <a16:creationId xmlns:a16="http://schemas.microsoft.com/office/drawing/2014/main" id="{0C20C1F3-97C9-485A-BBF1-F712C6FDD9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275" y="896880"/>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2" name="Freeform 80">
              <a:extLst>
                <a:ext uri="{FF2B5EF4-FFF2-40B4-BE49-F238E27FC236}">
                  <a16:creationId xmlns:a16="http://schemas.microsoft.com/office/drawing/2014/main" id="{5FB7F486-D669-4315-848B-079715C0A6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47934" y="1134675"/>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81">
              <a:extLst>
                <a:ext uri="{FF2B5EF4-FFF2-40B4-BE49-F238E27FC236}">
                  <a16:creationId xmlns:a16="http://schemas.microsoft.com/office/drawing/2014/main" id="{884943FC-F8F5-47A2-8C6C-AD8385B0F3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0984" y="2147729"/>
              <a:ext cx="140901" cy="90579"/>
            </a:xfrm>
            <a:custGeom>
              <a:avLst/>
              <a:gdLst>
                <a:gd name="T0" fmla="*/ 27 w 43"/>
                <a:gd name="T1" fmla="*/ 3 h 30"/>
                <a:gd name="T2" fmla="*/ 40 w 43"/>
                <a:gd name="T3" fmla="*/ 22 h 30"/>
                <a:gd name="T4" fmla="*/ 27 w 43"/>
                <a:gd name="T5" fmla="*/ 3 h 30"/>
              </a:gdLst>
              <a:ahLst/>
              <a:cxnLst>
                <a:cxn ang="0">
                  <a:pos x="T0" y="T1"/>
                </a:cxn>
                <a:cxn ang="0">
                  <a:pos x="T2" y="T3"/>
                </a:cxn>
                <a:cxn ang="0">
                  <a:pos x="T4" y="T5"/>
                </a:cxn>
              </a:cxnLst>
              <a:rect l="0" t="0" r="r" b="b"/>
              <a:pathLst>
                <a:path w="43" h="30">
                  <a:moveTo>
                    <a:pt x="27" y="3"/>
                  </a:moveTo>
                  <a:cubicBezTo>
                    <a:pt x="35" y="0"/>
                    <a:pt x="43" y="16"/>
                    <a:pt x="40" y="22"/>
                  </a:cubicBezTo>
                  <a:cubicBezTo>
                    <a:pt x="21" y="30"/>
                    <a:pt x="0" y="15"/>
                    <a:pt x="2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4" name="Freeform 82">
              <a:extLst>
                <a:ext uri="{FF2B5EF4-FFF2-40B4-BE49-F238E27FC236}">
                  <a16:creationId xmlns:a16="http://schemas.microsoft.com/office/drawing/2014/main" id="{FBD1CFD7-B550-428B-99C5-E70AE1117A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820" y="1925276"/>
              <a:ext cx="128495" cy="69362"/>
            </a:xfrm>
            <a:custGeom>
              <a:avLst/>
              <a:gdLst>
                <a:gd name="T0" fmla="*/ 16 w 39"/>
                <a:gd name="T1" fmla="*/ 0 h 23"/>
                <a:gd name="T2" fmla="*/ 10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8"/>
                    <a:pt x="31" y="18"/>
                    <a:pt x="10" y="23"/>
                  </a:cubicBezTo>
                  <a:cubicBezTo>
                    <a:pt x="0" y="16"/>
                    <a:pt x="4"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83">
              <a:extLst>
                <a:ext uri="{FF2B5EF4-FFF2-40B4-BE49-F238E27FC236}">
                  <a16:creationId xmlns:a16="http://schemas.microsoft.com/office/drawing/2014/main" id="{86464553-DBB1-4FDD-A906-723DE0BFAF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1377" y="1610488"/>
              <a:ext cx="131153" cy="157493"/>
            </a:xfrm>
            <a:custGeom>
              <a:avLst/>
              <a:gdLst>
                <a:gd name="T0" fmla="*/ 13 w 40"/>
                <a:gd name="T1" fmla="*/ 7 h 52"/>
                <a:gd name="T2" fmla="*/ 0 w 40"/>
                <a:gd name="T3" fmla="*/ 24 h 52"/>
                <a:gd name="T4" fmla="*/ 13 w 40"/>
                <a:gd name="T5" fmla="*/ 7 h 52"/>
              </a:gdLst>
              <a:ahLst/>
              <a:cxnLst>
                <a:cxn ang="0">
                  <a:pos x="T0" y="T1"/>
                </a:cxn>
                <a:cxn ang="0">
                  <a:pos x="T2" y="T3"/>
                </a:cxn>
                <a:cxn ang="0">
                  <a:pos x="T4" y="T5"/>
                </a:cxn>
              </a:cxnLst>
              <a:rect l="0" t="0" r="r" b="b"/>
              <a:pathLst>
                <a:path w="40" h="52">
                  <a:moveTo>
                    <a:pt x="13" y="7"/>
                  </a:moveTo>
                  <a:cubicBezTo>
                    <a:pt x="40" y="12"/>
                    <a:pt x="18" y="52"/>
                    <a:pt x="0" y="24"/>
                  </a:cubicBezTo>
                  <a:cubicBezTo>
                    <a:pt x="2" y="0"/>
                    <a:pt x="6" y="17"/>
                    <a:pt x="13"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84">
              <a:extLst>
                <a:ext uri="{FF2B5EF4-FFF2-40B4-BE49-F238E27FC236}">
                  <a16:creationId xmlns:a16="http://schemas.microsoft.com/office/drawing/2014/main" id="{41C1AA59-6A1E-4A61-8483-8056A09E0C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22393" y="461249"/>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86">
              <a:extLst>
                <a:ext uri="{FF2B5EF4-FFF2-40B4-BE49-F238E27FC236}">
                  <a16:creationId xmlns:a16="http://schemas.microsoft.com/office/drawing/2014/main" id="{851A3E4E-2857-4A69-AEC0-79CF8C413D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6789" y="39307"/>
              <a:ext cx="131153" cy="112612"/>
            </a:xfrm>
            <a:custGeom>
              <a:avLst/>
              <a:gdLst>
                <a:gd name="T0" fmla="*/ 22 w 40"/>
                <a:gd name="T1" fmla="*/ 1 h 37"/>
                <a:gd name="T2" fmla="*/ 15 w 40"/>
                <a:gd name="T3" fmla="*/ 23 h 37"/>
                <a:gd name="T4" fmla="*/ 22 w 40"/>
                <a:gd name="T5" fmla="*/ 1 h 37"/>
              </a:gdLst>
              <a:ahLst/>
              <a:cxnLst>
                <a:cxn ang="0">
                  <a:pos x="T0" y="T1"/>
                </a:cxn>
                <a:cxn ang="0">
                  <a:pos x="T2" y="T3"/>
                </a:cxn>
                <a:cxn ang="0">
                  <a:pos x="T4" y="T5"/>
                </a:cxn>
              </a:cxnLst>
              <a:rect l="0" t="0" r="r" b="b"/>
              <a:pathLst>
                <a:path w="40" h="37">
                  <a:moveTo>
                    <a:pt x="22" y="1"/>
                  </a:moveTo>
                  <a:cubicBezTo>
                    <a:pt x="40" y="3"/>
                    <a:pt x="33" y="37"/>
                    <a:pt x="15" y="23"/>
                  </a:cubicBezTo>
                  <a:cubicBezTo>
                    <a:pt x="0" y="20"/>
                    <a:pt x="7" y="0"/>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89">
              <a:extLst>
                <a:ext uri="{FF2B5EF4-FFF2-40B4-BE49-F238E27FC236}">
                  <a16:creationId xmlns:a16="http://schemas.microsoft.com/office/drawing/2014/main" id="{363F6E9F-7E05-4464-BE66-BB27B4589D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165" y="1398137"/>
              <a:ext cx="134697" cy="93027"/>
            </a:xfrm>
            <a:custGeom>
              <a:avLst/>
              <a:gdLst>
                <a:gd name="T0" fmla="*/ 23 w 41"/>
                <a:gd name="T1" fmla="*/ 0 h 31"/>
                <a:gd name="T2" fmla="*/ 16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3"/>
                    <a:pt x="41" y="31"/>
                    <a:pt x="16" y="25"/>
                  </a:cubicBezTo>
                  <a:cubicBezTo>
                    <a:pt x="0" y="7"/>
                    <a:pt x="14" y="4"/>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0">
              <a:extLst>
                <a:ext uri="{FF2B5EF4-FFF2-40B4-BE49-F238E27FC236}">
                  <a16:creationId xmlns:a16="http://schemas.microsoft.com/office/drawing/2014/main" id="{CE4367E1-2C4E-4A0B-A9E2-2DC3B3BCD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65017" y="2021046"/>
              <a:ext cx="2659" cy="8977"/>
            </a:xfrm>
            <a:custGeom>
              <a:avLst/>
              <a:gdLst>
                <a:gd name="T0" fmla="*/ 0 w 1"/>
                <a:gd name="T1" fmla="*/ 0 h 3"/>
                <a:gd name="T2" fmla="*/ 0 w 1"/>
                <a:gd name="T3" fmla="*/ 2 h 3"/>
                <a:gd name="T4" fmla="*/ 0 w 1"/>
                <a:gd name="T5" fmla="*/ 0 h 3"/>
              </a:gdLst>
              <a:ahLst/>
              <a:cxnLst>
                <a:cxn ang="0">
                  <a:pos x="T0" y="T1"/>
                </a:cxn>
                <a:cxn ang="0">
                  <a:pos x="T2" y="T3"/>
                </a:cxn>
                <a:cxn ang="0">
                  <a:pos x="T4" y="T5"/>
                </a:cxn>
              </a:cxnLst>
              <a:rect l="0" t="0" r="r" b="b"/>
              <a:pathLst>
                <a:path w="1" h="3">
                  <a:moveTo>
                    <a:pt x="0" y="0"/>
                  </a:moveTo>
                  <a:cubicBezTo>
                    <a:pt x="1" y="0"/>
                    <a:pt x="1" y="3"/>
                    <a:pt x="0" y="2"/>
                  </a:cubicBezTo>
                  <a:cubicBezTo>
                    <a:pt x="0" y="1"/>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05">
              <a:extLst>
                <a:ext uri="{FF2B5EF4-FFF2-40B4-BE49-F238E27FC236}">
                  <a16:creationId xmlns:a16="http://schemas.microsoft.com/office/drawing/2014/main" id="{EE215DA3-ED82-4F29-9835-DD3B5ADD4D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839032" y="2023516"/>
              <a:ext cx="140901" cy="93027"/>
            </a:xfrm>
            <a:custGeom>
              <a:avLst/>
              <a:gdLst>
                <a:gd name="T0" fmla="*/ 26 w 43"/>
                <a:gd name="T1" fmla="*/ 3 h 31"/>
                <a:gd name="T2" fmla="*/ 39 w 43"/>
                <a:gd name="T3" fmla="*/ 23 h 31"/>
                <a:gd name="T4" fmla="*/ 26 w 43"/>
                <a:gd name="T5" fmla="*/ 3 h 31"/>
              </a:gdLst>
              <a:ahLst/>
              <a:cxnLst>
                <a:cxn ang="0">
                  <a:pos x="T0" y="T1"/>
                </a:cxn>
                <a:cxn ang="0">
                  <a:pos x="T2" y="T3"/>
                </a:cxn>
                <a:cxn ang="0">
                  <a:pos x="T4" y="T5"/>
                </a:cxn>
              </a:cxnLst>
              <a:rect l="0" t="0" r="r" b="b"/>
              <a:pathLst>
                <a:path w="43" h="31">
                  <a:moveTo>
                    <a:pt x="26" y="3"/>
                  </a:moveTo>
                  <a:cubicBezTo>
                    <a:pt x="34" y="0"/>
                    <a:pt x="43" y="17"/>
                    <a:pt x="39" y="23"/>
                  </a:cubicBezTo>
                  <a:cubicBezTo>
                    <a:pt x="20" y="31"/>
                    <a:pt x="0" y="15"/>
                    <a:pt x="26"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106">
              <a:extLst>
                <a:ext uri="{FF2B5EF4-FFF2-40B4-BE49-F238E27FC236}">
                  <a16:creationId xmlns:a16="http://schemas.microsoft.com/office/drawing/2014/main" id="{449C2B94-6D2C-466B-9091-18CA599565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53729" y="261247"/>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32">
              <a:extLst>
                <a:ext uri="{FF2B5EF4-FFF2-40B4-BE49-F238E27FC236}">
                  <a16:creationId xmlns:a16="http://schemas.microsoft.com/office/drawing/2014/main" id="{9873A13E-F493-4022-9CDB-496767477D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3710" y="3240972"/>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3">
              <a:extLst>
                <a:ext uri="{FF2B5EF4-FFF2-40B4-BE49-F238E27FC236}">
                  <a16:creationId xmlns:a16="http://schemas.microsoft.com/office/drawing/2014/main" id="{631ED96D-0634-4E7F-BE08-A8ACAA0A643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623" y="433228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4">
              <a:extLst>
                <a:ext uri="{FF2B5EF4-FFF2-40B4-BE49-F238E27FC236}">
                  <a16:creationId xmlns:a16="http://schemas.microsoft.com/office/drawing/2014/main" id="{D43F1416-268F-487F-ABB4-1C62E6C68B8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7553" y="532960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35">
              <a:extLst>
                <a:ext uri="{FF2B5EF4-FFF2-40B4-BE49-F238E27FC236}">
                  <a16:creationId xmlns:a16="http://schemas.microsoft.com/office/drawing/2014/main" id="{E5E99890-1E26-4DDC-8F50-128C4875BA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73205" y="4540510"/>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36">
              <a:extLst>
                <a:ext uri="{FF2B5EF4-FFF2-40B4-BE49-F238E27FC236}">
                  <a16:creationId xmlns:a16="http://schemas.microsoft.com/office/drawing/2014/main" id="{21D3B3BA-A1D7-450E-B002-44DFDC68F9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59914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37">
              <a:extLst>
                <a:ext uri="{FF2B5EF4-FFF2-40B4-BE49-F238E27FC236}">
                  <a16:creationId xmlns:a16="http://schemas.microsoft.com/office/drawing/2014/main" id="{666093C3-5DCC-4A45-897C-F2C5CA94AC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7108" y="3005032"/>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8" name="Freeform 38">
              <a:extLst>
                <a:ext uri="{FF2B5EF4-FFF2-40B4-BE49-F238E27FC236}">
                  <a16:creationId xmlns:a16="http://schemas.microsoft.com/office/drawing/2014/main" id="{E5879CC9-6134-4E28-8170-9DD4240CC5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777" y="4845128"/>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39">
              <a:extLst>
                <a:ext uri="{FF2B5EF4-FFF2-40B4-BE49-F238E27FC236}">
                  <a16:creationId xmlns:a16="http://schemas.microsoft.com/office/drawing/2014/main" id="{52B9234F-7351-4670-9340-3ABC48A30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6885" y="5086249"/>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40">
              <a:extLst>
                <a:ext uri="{FF2B5EF4-FFF2-40B4-BE49-F238E27FC236}">
                  <a16:creationId xmlns:a16="http://schemas.microsoft.com/office/drawing/2014/main" id="{3F67C8B5-D925-449D-BCA7-7517305514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51849" y="2542950"/>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41">
              <a:extLst>
                <a:ext uri="{FF2B5EF4-FFF2-40B4-BE49-F238E27FC236}">
                  <a16:creationId xmlns:a16="http://schemas.microsoft.com/office/drawing/2014/main" id="{71516E84-743F-4EE4-B466-909E55FCC98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45342" y="6223503"/>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2" name="Freeform 42">
              <a:extLst>
                <a:ext uri="{FF2B5EF4-FFF2-40B4-BE49-F238E27FC236}">
                  <a16:creationId xmlns:a16="http://schemas.microsoft.com/office/drawing/2014/main" id="{285EE84A-B305-47FC-9896-3EAAE94F6D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3510" y="55415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44">
              <a:extLst>
                <a:ext uri="{FF2B5EF4-FFF2-40B4-BE49-F238E27FC236}">
                  <a16:creationId xmlns:a16="http://schemas.microsoft.com/office/drawing/2014/main" id="{52175DC6-FE35-414D-B1FC-53870E0F6B9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37300" y="402564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45">
              <a:extLst>
                <a:ext uri="{FF2B5EF4-FFF2-40B4-BE49-F238E27FC236}">
                  <a16:creationId xmlns:a16="http://schemas.microsoft.com/office/drawing/2014/main" id="{ACD91DA3-CF45-4374-AEDA-5DA2E53EE4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5149" y="5781473"/>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46">
              <a:extLst>
                <a:ext uri="{FF2B5EF4-FFF2-40B4-BE49-F238E27FC236}">
                  <a16:creationId xmlns:a16="http://schemas.microsoft.com/office/drawing/2014/main" id="{8AAA7A16-3076-4557-9DC3-297D83248E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64208" y="277556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47">
              <a:extLst>
                <a:ext uri="{FF2B5EF4-FFF2-40B4-BE49-F238E27FC236}">
                  <a16:creationId xmlns:a16="http://schemas.microsoft.com/office/drawing/2014/main" id="{62AFF181-4F3A-40CE-BC79-BD8D97E0C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22353" y="3794520"/>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8">
              <a:extLst>
                <a:ext uri="{FF2B5EF4-FFF2-40B4-BE49-F238E27FC236}">
                  <a16:creationId xmlns:a16="http://schemas.microsoft.com/office/drawing/2014/main" id="{E9EE8F9C-63EF-41F7-90AC-95F093366F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717610" y="3561050"/>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62">
              <a:extLst>
                <a:ext uri="{FF2B5EF4-FFF2-40B4-BE49-F238E27FC236}">
                  <a16:creationId xmlns:a16="http://schemas.microsoft.com/office/drawing/2014/main" id="{F99D5EE6-2CC4-4A54-9A07-4734713E7A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08042" y="2895364"/>
              <a:ext cx="150648"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4"/>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63">
              <a:extLst>
                <a:ext uri="{FF2B5EF4-FFF2-40B4-BE49-F238E27FC236}">
                  <a16:creationId xmlns:a16="http://schemas.microsoft.com/office/drawing/2014/main" id="{DC83D62C-4898-4734-893F-7FE7A2D706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9400" y="4033977"/>
              <a:ext cx="121406" cy="124036"/>
            </a:xfrm>
            <a:custGeom>
              <a:avLst/>
              <a:gdLst>
                <a:gd name="T0" fmla="*/ 24 w 37"/>
                <a:gd name="T1" fmla="*/ 4 h 41"/>
                <a:gd name="T2" fmla="*/ 29 w 37"/>
                <a:gd name="T3" fmla="*/ 26 h 41"/>
                <a:gd name="T4" fmla="*/ 24 w 37"/>
                <a:gd name="T5" fmla="*/ 4 h 41"/>
              </a:gdLst>
              <a:ahLst/>
              <a:cxnLst>
                <a:cxn ang="0">
                  <a:pos x="T0" y="T1"/>
                </a:cxn>
                <a:cxn ang="0">
                  <a:pos x="T2" y="T3"/>
                </a:cxn>
                <a:cxn ang="0">
                  <a:pos x="T4" y="T5"/>
                </a:cxn>
              </a:cxnLst>
              <a:rect l="0" t="0" r="r" b="b"/>
              <a:pathLst>
                <a:path w="37" h="41">
                  <a:moveTo>
                    <a:pt x="24" y="4"/>
                  </a:moveTo>
                  <a:cubicBezTo>
                    <a:pt x="37" y="1"/>
                    <a:pt x="28" y="18"/>
                    <a:pt x="29" y="26"/>
                  </a:cubicBezTo>
                  <a:cubicBezTo>
                    <a:pt x="8" y="41"/>
                    <a:pt x="0" y="0"/>
                    <a:pt x="24"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64">
              <a:extLst>
                <a:ext uri="{FF2B5EF4-FFF2-40B4-BE49-F238E27FC236}">
                  <a16:creationId xmlns:a16="http://schemas.microsoft.com/office/drawing/2014/main" id="{EFA4198B-E065-405F-84E4-B0220DCEF9A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351" y="2627056"/>
              <a:ext cx="137356"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65">
              <a:extLst>
                <a:ext uri="{FF2B5EF4-FFF2-40B4-BE49-F238E27FC236}">
                  <a16:creationId xmlns:a16="http://schemas.microsoft.com/office/drawing/2014/main" id="{F6D1AC12-FB95-4593-BF80-DABEDD4E3E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7982" y="3771071"/>
              <a:ext cx="121406" cy="79154"/>
            </a:xfrm>
            <a:custGeom>
              <a:avLst/>
              <a:gdLst>
                <a:gd name="T0" fmla="*/ 19 w 37"/>
                <a:gd name="T1" fmla="*/ 0 h 26"/>
                <a:gd name="T2" fmla="*/ 22 w 37"/>
                <a:gd name="T3" fmla="*/ 26 h 26"/>
                <a:gd name="T4" fmla="*/ 19 w 37"/>
                <a:gd name="T5" fmla="*/ 0 h 26"/>
              </a:gdLst>
              <a:ahLst/>
              <a:cxnLst>
                <a:cxn ang="0">
                  <a:pos x="T0" y="T1"/>
                </a:cxn>
                <a:cxn ang="0">
                  <a:pos x="T2" y="T3"/>
                </a:cxn>
                <a:cxn ang="0">
                  <a:pos x="T4" y="T5"/>
                </a:cxn>
              </a:cxnLst>
              <a:rect l="0" t="0" r="r" b="b"/>
              <a:pathLst>
                <a:path w="37" h="26">
                  <a:moveTo>
                    <a:pt x="19" y="0"/>
                  </a:moveTo>
                  <a:cubicBezTo>
                    <a:pt x="31" y="1"/>
                    <a:pt x="37" y="23"/>
                    <a:pt x="22" y="26"/>
                  </a:cubicBezTo>
                  <a:cubicBezTo>
                    <a:pt x="2" y="26"/>
                    <a:pt x="0" y="0"/>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66">
              <a:extLst>
                <a:ext uri="{FF2B5EF4-FFF2-40B4-BE49-F238E27FC236}">
                  <a16:creationId xmlns:a16="http://schemas.microsoft.com/office/drawing/2014/main" id="{9F41615F-3978-4890-992E-1D44D0D914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64" y="5317507"/>
              <a:ext cx="131153" cy="111796"/>
            </a:xfrm>
            <a:custGeom>
              <a:avLst/>
              <a:gdLst>
                <a:gd name="T0" fmla="*/ 22 w 40"/>
                <a:gd name="T1" fmla="*/ 1 h 37"/>
                <a:gd name="T2" fmla="*/ 40 w 40"/>
                <a:gd name="T3" fmla="*/ 18 h 37"/>
                <a:gd name="T4" fmla="*/ 22 w 40"/>
                <a:gd name="T5" fmla="*/ 1 h 37"/>
              </a:gdLst>
              <a:ahLst/>
              <a:cxnLst>
                <a:cxn ang="0">
                  <a:pos x="T0" y="T1"/>
                </a:cxn>
                <a:cxn ang="0">
                  <a:pos x="T2" y="T3"/>
                </a:cxn>
                <a:cxn ang="0">
                  <a:pos x="T4" y="T5"/>
                </a:cxn>
              </a:cxnLst>
              <a:rect l="0" t="0" r="r" b="b"/>
              <a:pathLst>
                <a:path w="40" h="37">
                  <a:moveTo>
                    <a:pt x="22" y="1"/>
                  </a:moveTo>
                  <a:cubicBezTo>
                    <a:pt x="36" y="0"/>
                    <a:pt x="40" y="8"/>
                    <a:pt x="40" y="18"/>
                  </a:cubicBezTo>
                  <a:cubicBezTo>
                    <a:pt x="27" y="37"/>
                    <a:pt x="0" y="14"/>
                    <a:pt x="22"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67">
              <a:extLst>
                <a:ext uri="{FF2B5EF4-FFF2-40B4-BE49-F238E27FC236}">
                  <a16:creationId xmlns:a16="http://schemas.microsoft.com/office/drawing/2014/main" id="{293C0AD6-F904-4337-8CAB-2FF649834BE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5944" y="4533529"/>
              <a:ext cx="157737" cy="118324"/>
            </a:xfrm>
            <a:custGeom>
              <a:avLst/>
              <a:gdLst>
                <a:gd name="T0" fmla="*/ 28 w 48"/>
                <a:gd name="T1" fmla="*/ 1 h 39"/>
                <a:gd name="T2" fmla="*/ 46 w 48"/>
                <a:gd name="T3" fmla="*/ 11 h 39"/>
                <a:gd name="T4" fmla="*/ 28 w 48"/>
                <a:gd name="T5" fmla="*/ 1 h 39"/>
              </a:gdLst>
              <a:ahLst/>
              <a:cxnLst>
                <a:cxn ang="0">
                  <a:pos x="T0" y="T1"/>
                </a:cxn>
                <a:cxn ang="0">
                  <a:pos x="T2" y="T3"/>
                </a:cxn>
                <a:cxn ang="0">
                  <a:pos x="T4" y="T5"/>
                </a:cxn>
              </a:cxnLst>
              <a:rect l="0" t="0" r="r" b="b"/>
              <a:pathLst>
                <a:path w="48" h="39">
                  <a:moveTo>
                    <a:pt x="28" y="1"/>
                  </a:moveTo>
                  <a:cubicBezTo>
                    <a:pt x="39" y="0"/>
                    <a:pt x="43" y="5"/>
                    <a:pt x="46" y="11"/>
                  </a:cubicBezTo>
                  <a:cubicBezTo>
                    <a:pt x="48" y="39"/>
                    <a:pt x="0" y="17"/>
                    <a:pt x="2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68">
              <a:extLst>
                <a:ext uri="{FF2B5EF4-FFF2-40B4-BE49-F238E27FC236}">
                  <a16:creationId xmlns:a16="http://schemas.microsoft.com/office/drawing/2014/main" id="{E68410D4-6ED4-4651-8543-78B0AB57A2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3332" y="3190789"/>
              <a:ext cx="115202" cy="124036"/>
            </a:xfrm>
            <a:custGeom>
              <a:avLst/>
              <a:gdLst>
                <a:gd name="T0" fmla="*/ 16 w 35"/>
                <a:gd name="T1" fmla="*/ 4 h 41"/>
                <a:gd name="T2" fmla="*/ 33 w 35"/>
                <a:gd name="T3" fmla="*/ 15 h 41"/>
                <a:gd name="T4" fmla="*/ 16 w 35"/>
                <a:gd name="T5" fmla="*/ 4 h 41"/>
              </a:gdLst>
              <a:ahLst/>
              <a:cxnLst>
                <a:cxn ang="0">
                  <a:pos x="T0" y="T1"/>
                </a:cxn>
                <a:cxn ang="0">
                  <a:pos x="T2" y="T3"/>
                </a:cxn>
                <a:cxn ang="0">
                  <a:pos x="T4" y="T5"/>
                </a:cxn>
              </a:cxnLst>
              <a:rect l="0" t="0" r="r" b="b"/>
              <a:pathLst>
                <a:path w="35" h="41">
                  <a:moveTo>
                    <a:pt x="16" y="4"/>
                  </a:moveTo>
                  <a:cubicBezTo>
                    <a:pt x="35" y="5"/>
                    <a:pt x="32" y="0"/>
                    <a:pt x="33" y="15"/>
                  </a:cubicBezTo>
                  <a:cubicBezTo>
                    <a:pt x="34" y="41"/>
                    <a:pt x="0" y="23"/>
                    <a:pt x="16"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69">
              <a:extLst>
                <a:ext uri="{FF2B5EF4-FFF2-40B4-BE49-F238E27FC236}">
                  <a16:creationId xmlns:a16="http://schemas.microsoft.com/office/drawing/2014/main" id="{BB356FF6-7153-4AE8-904C-8535363AA8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62589" y="5599752"/>
              <a:ext cx="144445" cy="111796"/>
            </a:xfrm>
            <a:custGeom>
              <a:avLst/>
              <a:gdLst>
                <a:gd name="T0" fmla="*/ 29 w 44"/>
                <a:gd name="T1" fmla="*/ 0 h 37"/>
                <a:gd name="T2" fmla="*/ 42 w 44"/>
                <a:gd name="T3" fmla="*/ 21 h 37"/>
                <a:gd name="T4" fmla="*/ 29 w 44"/>
                <a:gd name="T5" fmla="*/ 0 h 37"/>
              </a:gdLst>
              <a:ahLst/>
              <a:cxnLst>
                <a:cxn ang="0">
                  <a:pos x="T0" y="T1"/>
                </a:cxn>
                <a:cxn ang="0">
                  <a:pos x="T2" y="T3"/>
                </a:cxn>
                <a:cxn ang="0">
                  <a:pos x="T4" y="T5"/>
                </a:cxn>
              </a:cxnLst>
              <a:rect l="0" t="0" r="r" b="b"/>
              <a:pathLst>
                <a:path w="44" h="37">
                  <a:moveTo>
                    <a:pt x="29" y="0"/>
                  </a:moveTo>
                  <a:cubicBezTo>
                    <a:pt x="36" y="2"/>
                    <a:pt x="44" y="12"/>
                    <a:pt x="42" y="21"/>
                  </a:cubicBezTo>
                  <a:cubicBezTo>
                    <a:pt x="25" y="37"/>
                    <a:pt x="0" y="7"/>
                    <a:pt x="2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0">
              <a:extLst>
                <a:ext uri="{FF2B5EF4-FFF2-40B4-BE49-F238E27FC236}">
                  <a16:creationId xmlns:a16="http://schemas.microsoft.com/office/drawing/2014/main" id="{D9CD9700-C2DA-4CCD-8700-D763281E4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802" y="6191496"/>
              <a:ext cx="131153" cy="75890"/>
            </a:xfrm>
            <a:custGeom>
              <a:avLst/>
              <a:gdLst>
                <a:gd name="T0" fmla="*/ 18 w 40"/>
                <a:gd name="T1" fmla="*/ 0 h 25"/>
                <a:gd name="T2" fmla="*/ 7 w 40"/>
                <a:gd name="T3" fmla="*/ 21 h 25"/>
                <a:gd name="T4" fmla="*/ 18 w 40"/>
                <a:gd name="T5" fmla="*/ 0 h 25"/>
              </a:gdLst>
              <a:ahLst/>
              <a:cxnLst>
                <a:cxn ang="0">
                  <a:pos x="T0" y="T1"/>
                </a:cxn>
                <a:cxn ang="0">
                  <a:pos x="T2" y="T3"/>
                </a:cxn>
                <a:cxn ang="0">
                  <a:pos x="T4" y="T5"/>
                </a:cxn>
              </a:cxnLst>
              <a:rect l="0" t="0" r="r" b="b"/>
              <a:pathLst>
                <a:path w="40" h="25">
                  <a:moveTo>
                    <a:pt x="18" y="0"/>
                  </a:moveTo>
                  <a:cubicBezTo>
                    <a:pt x="40" y="9"/>
                    <a:pt x="26" y="25"/>
                    <a:pt x="7" y="21"/>
                  </a:cubicBezTo>
                  <a:cubicBezTo>
                    <a:pt x="0" y="11"/>
                    <a:pt x="5" y="0"/>
                    <a:pt x="1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1">
              <a:extLst>
                <a:ext uri="{FF2B5EF4-FFF2-40B4-BE49-F238E27FC236}">
                  <a16:creationId xmlns:a16="http://schemas.microsoft.com/office/drawing/2014/main" id="{6CC97770-31D6-46F7-9608-9D96AEF4A1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4132" y="5079102"/>
              <a:ext cx="131153" cy="90579"/>
            </a:xfrm>
            <a:custGeom>
              <a:avLst/>
              <a:gdLst>
                <a:gd name="T0" fmla="*/ 22 w 40"/>
                <a:gd name="T1" fmla="*/ 0 h 30"/>
                <a:gd name="T2" fmla="*/ 16 w 40"/>
                <a:gd name="T3" fmla="*/ 26 h 30"/>
                <a:gd name="T4" fmla="*/ 22 w 40"/>
                <a:gd name="T5" fmla="*/ 0 h 30"/>
              </a:gdLst>
              <a:ahLst/>
              <a:cxnLst>
                <a:cxn ang="0">
                  <a:pos x="T0" y="T1"/>
                </a:cxn>
                <a:cxn ang="0">
                  <a:pos x="T2" y="T3"/>
                </a:cxn>
                <a:cxn ang="0">
                  <a:pos x="T4" y="T5"/>
                </a:cxn>
              </a:cxnLst>
              <a:rect l="0" t="0" r="r" b="b"/>
              <a:pathLst>
                <a:path w="40" h="30">
                  <a:moveTo>
                    <a:pt x="22" y="0"/>
                  </a:moveTo>
                  <a:cubicBezTo>
                    <a:pt x="39" y="3"/>
                    <a:pt x="40" y="30"/>
                    <a:pt x="16" y="26"/>
                  </a:cubicBezTo>
                  <a:cubicBezTo>
                    <a:pt x="0" y="7"/>
                    <a:pt x="14" y="4"/>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72">
              <a:extLst>
                <a:ext uri="{FF2B5EF4-FFF2-40B4-BE49-F238E27FC236}">
                  <a16:creationId xmlns:a16="http://schemas.microsoft.com/office/drawing/2014/main" id="{1F6A0344-12D8-457F-B2C4-BF6ABC3F97C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0869" y="4852243"/>
              <a:ext cx="131153" cy="90579"/>
            </a:xfrm>
            <a:custGeom>
              <a:avLst/>
              <a:gdLst>
                <a:gd name="T0" fmla="*/ 22 w 40"/>
                <a:gd name="T1" fmla="*/ 0 h 30"/>
                <a:gd name="T2" fmla="*/ 17 w 40"/>
                <a:gd name="T3" fmla="*/ 26 h 30"/>
                <a:gd name="T4" fmla="*/ 22 w 40"/>
                <a:gd name="T5" fmla="*/ 0 h 30"/>
              </a:gdLst>
              <a:ahLst/>
              <a:cxnLst>
                <a:cxn ang="0">
                  <a:pos x="T0" y="T1"/>
                </a:cxn>
                <a:cxn ang="0">
                  <a:pos x="T2" y="T3"/>
                </a:cxn>
                <a:cxn ang="0">
                  <a:pos x="T4" y="T5"/>
                </a:cxn>
              </a:cxnLst>
              <a:rect l="0" t="0" r="r" b="b"/>
              <a:pathLst>
                <a:path w="40" h="30">
                  <a:moveTo>
                    <a:pt x="22" y="0"/>
                  </a:moveTo>
                  <a:cubicBezTo>
                    <a:pt x="40" y="1"/>
                    <a:pt x="40" y="30"/>
                    <a:pt x="17" y="26"/>
                  </a:cubicBezTo>
                  <a:cubicBezTo>
                    <a:pt x="0" y="7"/>
                    <a:pt x="15" y="5"/>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73">
              <a:extLst>
                <a:ext uri="{FF2B5EF4-FFF2-40B4-BE49-F238E27FC236}">
                  <a16:creationId xmlns:a16="http://schemas.microsoft.com/office/drawing/2014/main" id="{A659A3FC-205E-41C5-90D8-2909635C66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742" y="4352608"/>
              <a:ext cx="121406" cy="84051"/>
            </a:xfrm>
            <a:custGeom>
              <a:avLst/>
              <a:gdLst>
                <a:gd name="T0" fmla="*/ 13 w 37"/>
                <a:gd name="T1" fmla="*/ 2 h 28"/>
                <a:gd name="T2" fmla="*/ 29 w 37"/>
                <a:gd name="T3" fmla="*/ 9 h 28"/>
                <a:gd name="T4" fmla="*/ 14 w 37"/>
                <a:gd name="T5" fmla="*/ 28 h 28"/>
                <a:gd name="T6" fmla="*/ 13 w 37"/>
                <a:gd name="T7" fmla="*/ 2 h 28"/>
              </a:gdLst>
              <a:ahLst/>
              <a:cxnLst>
                <a:cxn ang="0">
                  <a:pos x="T0" y="T1"/>
                </a:cxn>
                <a:cxn ang="0">
                  <a:pos x="T2" y="T3"/>
                </a:cxn>
                <a:cxn ang="0">
                  <a:pos x="T4" y="T5"/>
                </a:cxn>
                <a:cxn ang="0">
                  <a:pos x="T6" y="T7"/>
                </a:cxn>
              </a:cxnLst>
              <a:rect l="0" t="0" r="r" b="b"/>
              <a:pathLst>
                <a:path w="37" h="28">
                  <a:moveTo>
                    <a:pt x="13" y="2"/>
                  </a:moveTo>
                  <a:cubicBezTo>
                    <a:pt x="23" y="0"/>
                    <a:pt x="25" y="4"/>
                    <a:pt x="29" y="9"/>
                  </a:cubicBezTo>
                  <a:cubicBezTo>
                    <a:pt x="37" y="19"/>
                    <a:pt x="25" y="25"/>
                    <a:pt x="14" y="28"/>
                  </a:cubicBezTo>
                  <a:cubicBezTo>
                    <a:pt x="4" y="21"/>
                    <a:pt x="0" y="7"/>
                    <a:pt x="13"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74">
              <a:extLst>
                <a:ext uri="{FF2B5EF4-FFF2-40B4-BE49-F238E27FC236}">
                  <a16:creationId xmlns:a16="http://schemas.microsoft.com/office/drawing/2014/main" id="{EF5898F8-F274-4A71-ABC2-9727884523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694" y="5932892"/>
              <a:ext cx="137356" cy="120771"/>
            </a:xfrm>
            <a:custGeom>
              <a:avLst/>
              <a:gdLst>
                <a:gd name="T0" fmla="*/ 19 w 42"/>
                <a:gd name="T1" fmla="*/ 0 h 40"/>
                <a:gd name="T2" fmla="*/ 4 w 42"/>
                <a:gd name="T3" fmla="*/ 19 h 40"/>
                <a:gd name="T4" fmla="*/ 19 w 42"/>
                <a:gd name="T5" fmla="*/ 0 h 40"/>
              </a:gdLst>
              <a:ahLst/>
              <a:cxnLst>
                <a:cxn ang="0">
                  <a:pos x="T0" y="T1"/>
                </a:cxn>
                <a:cxn ang="0">
                  <a:pos x="T2" y="T3"/>
                </a:cxn>
                <a:cxn ang="0">
                  <a:pos x="T4" y="T5"/>
                </a:cxn>
              </a:cxnLst>
              <a:rect l="0" t="0" r="r" b="b"/>
              <a:pathLst>
                <a:path w="42" h="40">
                  <a:moveTo>
                    <a:pt x="19" y="0"/>
                  </a:moveTo>
                  <a:cubicBezTo>
                    <a:pt x="42" y="10"/>
                    <a:pt x="20" y="40"/>
                    <a:pt x="4" y="19"/>
                  </a:cubicBezTo>
                  <a:cubicBezTo>
                    <a:pt x="0" y="6"/>
                    <a:pt x="8" y="1"/>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75">
              <a:extLst>
                <a:ext uri="{FF2B5EF4-FFF2-40B4-BE49-F238E27FC236}">
                  <a16:creationId xmlns:a16="http://schemas.microsoft.com/office/drawing/2014/main" id="{A337719B-635F-4455-A8E8-6983D9B3D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38703" y="2387288"/>
              <a:ext cx="128495" cy="78339"/>
            </a:xfrm>
            <a:custGeom>
              <a:avLst/>
              <a:gdLst>
                <a:gd name="T0" fmla="*/ 23 w 39"/>
                <a:gd name="T1" fmla="*/ 0 h 26"/>
                <a:gd name="T2" fmla="*/ 19 w 39"/>
                <a:gd name="T3" fmla="*/ 26 h 26"/>
                <a:gd name="T4" fmla="*/ 23 w 39"/>
                <a:gd name="T5" fmla="*/ 0 h 26"/>
              </a:gdLst>
              <a:ahLst/>
              <a:cxnLst>
                <a:cxn ang="0">
                  <a:pos x="T0" y="T1"/>
                </a:cxn>
                <a:cxn ang="0">
                  <a:pos x="T2" y="T3"/>
                </a:cxn>
                <a:cxn ang="0">
                  <a:pos x="T4" y="T5"/>
                </a:cxn>
              </a:cxnLst>
              <a:rect l="0" t="0" r="r" b="b"/>
              <a:pathLst>
                <a:path w="39" h="26">
                  <a:moveTo>
                    <a:pt x="23" y="0"/>
                  </a:moveTo>
                  <a:cubicBezTo>
                    <a:pt x="39" y="3"/>
                    <a:pt x="34" y="25"/>
                    <a:pt x="19" y="26"/>
                  </a:cubicBezTo>
                  <a:cubicBezTo>
                    <a:pt x="0" y="19"/>
                    <a:pt x="7" y="3"/>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77">
              <a:extLst>
                <a:ext uri="{FF2B5EF4-FFF2-40B4-BE49-F238E27FC236}">
                  <a16:creationId xmlns:a16="http://schemas.microsoft.com/office/drawing/2014/main" id="{665D8F7B-6125-4923-82FD-4541506B66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3949" y="3551571"/>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3" y="1"/>
                    <a:pt x="46" y="21"/>
                    <a:pt x="29" y="25"/>
                  </a:cubicBezTo>
                  <a:cubicBezTo>
                    <a:pt x="10" y="23"/>
                    <a:pt x="0" y="9"/>
                    <a:pt x="2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85">
              <a:extLst>
                <a:ext uri="{FF2B5EF4-FFF2-40B4-BE49-F238E27FC236}">
                  <a16:creationId xmlns:a16="http://schemas.microsoft.com/office/drawing/2014/main" id="{AEBBE398-C737-4798-92D3-68B6928A9B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30208" y="6379390"/>
              <a:ext cx="127608" cy="97107"/>
            </a:xfrm>
            <a:custGeom>
              <a:avLst/>
              <a:gdLst>
                <a:gd name="T0" fmla="*/ 21 w 39"/>
                <a:gd name="T1" fmla="*/ 0 h 32"/>
                <a:gd name="T2" fmla="*/ 13 w 39"/>
                <a:gd name="T3" fmla="*/ 20 h 32"/>
                <a:gd name="T4" fmla="*/ 21 w 39"/>
                <a:gd name="T5" fmla="*/ 0 h 32"/>
              </a:gdLst>
              <a:ahLst/>
              <a:cxnLst>
                <a:cxn ang="0">
                  <a:pos x="T0" y="T1"/>
                </a:cxn>
                <a:cxn ang="0">
                  <a:pos x="T2" y="T3"/>
                </a:cxn>
                <a:cxn ang="0">
                  <a:pos x="T4" y="T5"/>
                </a:cxn>
              </a:cxnLst>
              <a:rect l="0" t="0" r="r" b="b"/>
              <a:pathLst>
                <a:path w="39" h="32">
                  <a:moveTo>
                    <a:pt x="21" y="0"/>
                  </a:moveTo>
                  <a:cubicBezTo>
                    <a:pt x="39" y="2"/>
                    <a:pt x="32" y="32"/>
                    <a:pt x="13" y="20"/>
                  </a:cubicBezTo>
                  <a:cubicBezTo>
                    <a:pt x="3" y="23"/>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87">
              <a:extLst>
                <a:ext uri="{FF2B5EF4-FFF2-40B4-BE49-F238E27FC236}">
                  <a16:creationId xmlns:a16="http://schemas.microsoft.com/office/drawing/2014/main" id="{F3116C15-246C-412A-B5A8-DC7E056EC8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54699" y="6633625"/>
              <a:ext cx="134697" cy="90579"/>
            </a:xfrm>
            <a:custGeom>
              <a:avLst/>
              <a:gdLst>
                <a:gd name="T0" fmla="*/ 27 w 41"/>
                <a:gd name="T1" fmla="*/ 0 h 30"/>
                <a:gd name="T2" fmla="*/ 41 w 41"/>
                <a:gd name="T3" fmla="*/ 19 h 30"/>
                <a:gd name="T4" fmla="*/ 27 w 41"/>
                <a:gd name="T5" fmla="*/ 0 h 30"/>
              </a:gdLst>
              <a:ahLst/>
              <a:cxnLst>
                <a:cxn ang="0">
                  <a:pos x="T0" y="T1"/>
                </a:cxn>
                <a:cxn ang="0">
                  <a:pos x="T2" y="T3"/>
                </a:cxn>
                <a:cxn ang="0">
                  <a:pos x="T4" y="T5"/>
                </a:cxn>
              </a:cxnLst>
              <a:rect l="0" t="0" r="r" b="b"/>
              <a:pathLst>
                <a:path w="41" h="30">
                  <a:moveTo>
                    <a:pt x="27" y="0"/>
                  </a:moveTo>
                  <a:cubicBezTo>
                    <a:pt x="35" y="0"/>
                    <a:pt x="40" y="11"/>
                    <a:pt x="41" y="19"/>
                  </a:cubicBezTo>
                  <a:cubicBezTo>
                    <a:pt x="21" y="30"/>
                    <a:pt x="0" y="10"/>
                    <a:pt x="27"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88">
              <a:extLst>
                <a:ext uri="{FF2B5EF4-FFF2-40B4-BE49-F238E27FC236}">
                  <a16:creationId xmlns:a16="http://schemas.microsoft.com/office/drawing/2014/main" id="{F9FA8A4C-F799-47E7-85C8-4DA109A003A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518248" y="5648840"/>
              <a:ext cx="6204" cy="6527"/>
            </a:xfrm>
            <a:custGeom>
              <a:avLst/>
              <a:gdLst>
                <a:gd name="T0" fmla="*/ 0 w 2"/>
                <a:gd name="T1" fmla="*/ 0 h 2"/>
                <a:gd name="T2" fmla="*/ 2 w 2"/>
                <a:gd name="T3" fmla="*/ 2 h 2"/>
                <a:gd name="T4" fmla="*/ 0 w 2"/>
                <a:gd name="T5" fmla="*/ 0 h 2"/>
              </a:gdLst>
              <a:ahLst/>
              <a:cxnLst>
                <a:cxn ang="0">
                  <a:pos x="T0" y="T1"/>
                </a:cxn>
                <a:cxn ang="0">
                  <a:pos x="T2" y="T3"/>
                </a:cxn>
                <a:cxn ang="0">
                  <a:pos x="T4" y="T5"/>
                </a:cxn>
              </a:cxnLst>
              <a:rect l="0" t="0" r="r" b="b"/>
              <a:pathLst>
                <a:path w="2" h="2">
                  <a:moveTo>
                    <a:pt x="0" y="0"/>
                  </a:moveTo>
                  <a:cubicBezTo>
                    <a:pt x="1" y="0"/>
                    <a:pt x="1" y="1"/>
                    <a:pt x="2" y="2"/>
                  </a:cubicBezTo>
                  <a:cubicBezTo>
                    <a:pt x="1" y="2"/>
                    <a:pt x="0" y="1"/>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1094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The Scientific Method</a:t>
            </a:r>
          </a:p>
          <a:p>
            <a:pPr lvl="1"/>
            <a:r>
              <a:rPr lang="en-GB" sz="2800" dirty="0"/>
              <a:t>Question: Is the Earth round or flat?</a:t>
            </a:r>
          </a:p>
          <a:p>
            <a:pPr lvl="1"/>
            <a:r>
              <a:rPr lang="en-GB" sz="2800" dirty="0"/>
              <a:t>Hypothesis: The Earth is flat.</a:t>
            </a:r>
          </a:p>
          <a:p>
            <a:pPr lvl="1">
              <a:lnSpc>
                <a:spcPct val="100000"/>
              </a:lnSpc>
            </a:pPr>
            <a:r>
              <a:rPr lang="en-GB" sz="2800" dirty="0"/>
              <a:t>Prediction: You can shine a light straight through two </a:t>
            </a:r>
            <a:r>
              <a:rPr lang="en-GB" sz="2800"/>
              <a:t>holes a</a:t>
            </a:r>
            <a:br>
              <a:rPr lang="en-GB" sz="2800"/>
            </a:br>
            <a:r>
              <a:rPr lang="en-GB" sz="2800"/>
              <a:t>distance </a:t>
            </a:r>
            <a:r>
              <a:rPr lang="en-GB" sz="2800" dirty="0"/>
              <a:t>apart from each other, from the same height as the holes (flat earth)</a:t>
            </a:r>
            <a:endParaRPr lang="en-DE" sz="2800" dirty="0"/>
          </a:p>
        </p:txBody>
      </p:sp>
    </p:spTree>
    <p:extLst>
      <p:ext uri="{BB962C8B-B14F-4D97-AF65-F5344CB8AC3E}">
        <p14:creationId xmlns:p14="http://schemas.microsoft.com/office/powerpoint/2010/main" val="135037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Autofit/>
          </a:bodyPr>
          <a:lstStyle/>
          <a:p>
            <a:r>
              <a:rPr lang="en-GB" dirty="0"/>
              <a:t>The Scientific Method</a:t>
            </a:r>
          </a:p>
          <a:p>
            <a:pPr lvl="1"/>
            <a:r>
              <a:rPr lang="en-GB" sz="2800" dirty="0"/>
              <a:t>Question: Is the Earth round or flat?</a:t>
            </a:r>
          </a:p>
          <a:p>
            <a:pPr lvl="1"/>
            <a:r>
              <a:rPr lang="en-GB" sz="2800" dirty="0"/>
              <a:t>Hypothesis: The Earth is flat.</a:t>
            </a:r>
          </a:p>
          <a:p>
            <a:pPr lvl="1">
              <a:lnSpc>
                <a:spcPct val="100000"/>
              </a:lnSpc>
            </a:pPr>
            <a:r>
              <a:rPr lang="en-GB" sz="2800" dirty="0"/>
              <a:t>Prediction: You can shine a light straight through two holes a distance apart from each other, from the same height as the holes (flat earth)</a:t>
            </a:r>
          </a:p>
          <a:p>
            <a:pPr lvl="1"/>
            <a:r>
              <a:rPr lang="en-GB" sz="2800" dirty="0"/>
              <a:t>Test</a:t>
            </a:r>
            <a:endParaRPr lang="en-DE" sz="2800" dirty="0"/>
          </a:p>
        </p:txBody>
      </p:sp>
    </p:spTree>
    <p:extLst>
      <p:ext uri="{BB962C8B-B14F-4D97-AF65-F5344CB8AC3E}">
        <p14:creationId xmlns:p14="http://schemas.microsoft.com/office/powerpoint/2010/main" val="1152538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The Scientific Method</a:t>
            </a:r>
          </a:p>
          <a:p>
            <a:pPr lvl="1"/>
            <a:r>
              <a:rPr lang="en-GB" sz="2800" dirty="0"/>
              <a:t>Question: Is the Earth round or flat?</a:t>
            </a:r>
          </a:p>
          <a:p>
            <a:pPr lvl="1"/>
            <a:r>
              <a:rPr lang="en-GB" sz="2800" dirty="0"/>
              <a:t>Hypothesis: The Earth is flat.</a:t>
            </a:r>
          </a:p>
          <a:p>
            <a:pPr lvl="1">
              <a:lnSpc>
                <a:spcPct val="110000"/>
              </a:lnSpc>
            </a:pPr>
            <a:r>
              <a:rPr lang="en-GB" sz="2800" dirty="0"/>
              <a:t>Prediction: You can shine a light straight through two holes a distance apart from each other, from the same height as the holes (flat earth)</a:t>
            </a:r>
          </a:p>
          <a:p>
            <a:pPr lvl="1"/>
            <a:r>
              <a:rPr lang="en-GB" sz="2800" dirty="0"/>
              <a:t>Test: </a:t>
            </a:r>
            <a:r>
              <a:rPr lang="en-GB" sz="2800" dirty="0">
                <a:hlinkClick r:id="rId3"/>
              </a:rPr>
              <a:t>https://www.youtube.com/watch?v=EBtx1MDi5tY</a:t>
            </a:r>
            <a:endParaRPr lang="en-GB" sz="2800" dirty="0"/>
          </a:p>
          <a:p>
            <a:pPr marL="274320" lvl="1" indent="0">
              <a:buNone/>
            </a:pPr>
            <a:endParaRPr lang="en-DE" sz="1800" dirty="0"/>
          </a:p>
        </p:txBody>
      </p:sp>
    </p:spTree>
    <p:extLst>
      <p:ext uri="{BB962C8B-B14F-4D97-AF65-F5344CB8AC3E}">
        <p14:creationId xmlns:p14="http://schemas.microsoft.com/office/powerpoint/2010/main" val="253108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Autofit/>
          </a:bodyPr>
          <a:lstStyle/>
          <a:p>
            <a:r>
              <a:rPr lang="en-GB" sz="2400" dirty="0"/>
              <a:t>The Scientific Method</a:t>
            </a:r>
          </a:p>
          <a:p>
            <a:pPr lvl="1"/>
            <a:r>
              <a:rPr lang="en-GB" sz="2400" dirty="0"/>
              <a:t>Question: Is the Earth round or flat?</a:t>
            </a:r>
          </a:p>
          <a:p>
            <a:pPr lvl="1"/>
            <a:r>
              <a:rPr lang="en-GB" sz="2400" dirty="0"/>
              <a:t>Hypothesis: The Earth is flat.</a:t>
            </a:r>
          </a:p>
          <a:p>
            <a:pPr lvl="1">
              <a:lnSpc>
                <a:spcPct val="100000"/>
              </a:lnSpc>
            </a:pPr>
            <a:r>
              <a:rPr lang="en-GB" sz="2400" dirty="0"/>
              <a:t>Prediction: You can shine a light straight through two holes a distance apart from each other, from the same height as the holes (flat earth)</a:t>
            </a:r>
          </a:p>
          <a:p>
            <a:pPr lvl="1"/>
            <a:r>
              <a:rPr lang="en-GB" sz="2400" dirty="0"/>
              <a:t>Test: </a:t>
            </a:r>
            <a:r>
              <a:rPr lang="en-GB" sz="2400" dirty="0">
                <a:hlinkClick r:id="rId3"/>
              </a:rPr>
              <a:t>https://www.youtube.com/watch?v=EBtx1MDi5tY</a:t>
            </a:r>
            <a:endParaRPr lang="en-GB" sz="2400" dirty="0"/>
          </a:p>
          <a:p>
            <a:pPr marL="274320" lvl="1" indent="0">
              <a:buNone/>
            </a:pPr>
            <a:endParaRPr lang="en-GB" sz="2400" dirty="0"/>
          </a:p>
          <a:p>
            <a:pPr lvl="1"/>
            <a:r>
              <a:rPr lang="en-GB" sz="2400" dirty="0"/>
              <a:t>Analysis</a:t>
            </a:r>
            <a:endParaRPr lang="en-DE" sz="2400" dirty="0"/>
          </a:p>
        </p:txBody>
      </p:sp>
    </p:spTree>
    <p:extLst>
      <p:ext uri="{BB962C8B-B14F-4D97-AF65-F5344CB8AC3E}">
        <p14:creationId xmlns:p14="http://schemas.microsoft.com/office/powerpoint/2010/main" val="367251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Autofit/>
          </a:bodyPr>
          <a:lstStyle/>
          <a:p>
            <a:r>
              <a:rPr lang="en-GB" sz="2400" dirty="0"/>
              <a:t>The Scientific Method</a:t>
            </a:r>
          </a:p>
          <a:p>
            <a:pPr lvl="1"/>
            <a:r>
              <a:rPr lang="en-GB" sz="2400" dirty="0"/>
              <a:t>Question: Is the Earth round or flat?</a:t>
            </a:r>
          </a:p>
          <a:p>
            <a:pPr lvl="1"/>
            <a:r>
              <a:rPr lang="en-GB" sz="2400" dirty="0"/>
              <a:t>Hypothesis: The Earth is flat.</a:t>
            </a:r>
          </a:p>
          <a:p>
            <a:pPr lvl="1">
              <a:lnSpc>
                <a:spcPct val="100000"/>
              </a:lnSpc>
            </a:pPr>
            <a:r>
              <a:rPr lang="en-GB" sz="2400" dirty="0"/>
              <a:t>Prediction: You can shine a light straight through two holes a distance apart from each other, from the same height as the holes (flat earth)</a:t>
            </a:r>
          </a:p>
          <a:p>
            <a:pPr lvl="1"/>
            <a:r>
              <a:rPr lang="en-GB" sz="2400" dirty="0"/>
              <a:t>Test: </a:t>
            </a:r>
            <a:r>
              <a:rPr lang="en-GB" sz="2400" dirty="0">
                <a:hlinkClick r:id="rId3"/>
              </a:rPr>
              <a:t>https://www.youtube.com/watch?v=EBtx1MDi5tY</a:t>
            </a:r>
            <a:endParaRPr lang="en-GB" sz="2400" dirty="0"/>
          </a:p>
          <a:p>
            <a:pPr marL="274320" lvl="1" indent="0">
              <a:buNone/>
            </a:pPr>
            <a:endParaRPr lang="en-GB" sz="2400" dirty="0"/>
          </a:p>
          <a:p>
            <a:pPr lvl="1"/>
            <a:r>
              <a:rPr lang="en-GB" sz="2400" dirty="0"/>
              <a:t>Analysis: “We must have done something wrong”</a:t>
            </a:r>
            <a:endParaRPr lang="en-DE" sz="2400" dirty="0"/>
          </a:p>
        </p:txBody>
      </p:sp>
    </p:spTree>
    <p:extLst>
      <p:ext uri="{BB962C8B-B14F-4D97-AF65-F5344CB8AC3E}">
        <p14:creationId xmlns:p14="http://schemas.microsoft.com/office/powerpoint/2010/main" val="266539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Autofit/>
          </a:bodyPr>
          <a:lstStyle/>
          <a:p>
            <a:pPr lvl="1"/>
            <a:r>
              <a:rPr lang="en-GB" sz="2400"/>
              <a:t>Question</a:t>
            </a:r>
            <a:r>
              <a:rPr lang="en-GB" sz="2400" dirty="0"/>
              <a:t>: Is the Earth round or flat?</a:t>
            </a:r>
          </a:p>
          <a:p>
            <a:pPr lvl="1"/>
            <a:r>
              <a:rPr lang="en-GB" sz="2400" dirty="0"/>
              <a:t>Hypothesis: The Earth is flat.</a:t>
            </a:r>
          </a:p>
          <a:p>
            <a:pPr lvl="1">
              <a:lnSpc>
                <a:spcPct val="100000"/>
              </a:lnSpc>
            </a:pPr>
            <a:r>
              <a:rPr lang="en-GB" sz="2400" dirty="0"/>
              <a:t>Prediction: You can shine a light straight through two holes a distance apart from each other, from the same height as the holes (flat earth)</a:t>
            </a:r>
          </a:p>
          <a:p>
            <a:pPr lvl="1"/>
            <a:r>
              <a:rPr lang="en-GB" sz="2400" dirty="0"/>
              <a:t>Test: </a:t>
            </a:r>
            <a:r>
              <a:rPr lang="en-GB" sz="2400" dirty="0">
                <a:hlinkClick r:id="rId3"/>
              </a:rPr>
              <a:t>https://www.youtube.com/watch?v=EBtx1MDi5tY</a:t>
            </a:r>
            <a:endParaRPr lang="en-GB" sz="2400" dirty="0"/>
          </a:p>
          <a:p>
            <a:pPr marL="274320" lvl="1" indent="0">
              <a:buNone/>
            </a:pPr>
            <a:endParaRPr lang="en-GB" sz="2400" dirty="0"/>
          </a:p>
          <a:p>
            <a:pPr lvl="1"/>
            <a:r>
              <a:rPr lang="en-GB" sz="2400" dirty="0"/>
              <a:t>Analysis: “We must have done something wrong”</a:t>
            </a:r>
          </a:p>
          <a:p>
            <a:pPr lvl="1"/>
            <a:r>
              <a:rPr lang="en-GB" sz="2400" dirty="0"/>
              <a:t>Conclusion: “Long live Flat Earth”</a:t>
            </a:r>
            <a:endParaRPr lang="en-DE" sz="2400" dirty="0"/>
          </a:p>
        </p:txBody>
      </p:sp>
    </p:spTree>
    <p:extLst>
      <p:ext uri="{BB962C8B-B14F-4D97-AF65-F5344CB8AC3E}">
        <p14:creationId xmlns:p14="http://schemas.microsoft.com/office/powerpoint/2010/main" val="3941769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What does it take to be a scientist?</a:t>
            </a:r>
          </a:p>
        </p:txBody>
      </p:sp>
    </p:spTree>
    <p:extLst>
      <p:ext uri="{BB962C8B-B14F-4D97-AF65-F5344CB8AC3E}">
        <p14:creationId xmlns:p14="http://schemas.microsoft.com/office/powerpoint/2010/main" val="217582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1975406-FF86-40FB-AAA6-A1C5CAA0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3200" y="218440"/>
            <a:ext cx="6421120" cy="6421120"/>
          </a:xfrm>
          <a:prstGeom prst="rect">
            <a:avLst/>
          </a:prstGeom>
        </p:spPr>
      </p:pic>
      <p:sp>
        <p:nvSpPr>
          <p:cNvPr id="2" name="Title 1">
            <a:extLst>
              <a:ext uri="{FF2B5EF4-FFF2-40B4-BE49-F238E27FC236}">
                <a16:creationId xmlns:a16="http://schemas.microsoft.com/office/drawing/2014/main" id="{7E174FDB-34C7-4C69-B648-D903C8F11ADA}"/>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1F62E53E-702C-4504-A005-F74903CDC120}"/>
              </a:ext>
            </a:extLst>
          </p:cNvPr>
          <p:cNvSpPr>
            <a:spLocks noGrp="1"/>
          </p:cNvSpPr>
          <p:nvPr>
            <p:ph idx="1"/>
          </p:nvPr>
        </p:nvSpPr>
        <p:spPr>
          <a:xfrm>
            <a:off x="466194" y="1967799"/>
            <a:ext cx="9634011" cy="4351338"/>
          </a:xfrm>
        </p:spPr>
        <p:txBody>
          <a:bodyPr/>
          <a:lstStyle/>
          <a:p>
            <a:r>
              <a:rPr lang="en-GB" dirty="0"/>
              <a:t>How science is supposed to work:</a:t>
            </a:r>
          </a:p>
        </p:txBody>
      </p:sp>
    </p:spTree>
    <p:extLst>
      <p:ext uri="{BB962C8B-B14F-4D97-AF65-F5344CB8AC3E}">
        <p14:creationId xmlns:p14="http://schemas.microsoft.com/office/powerpoint/2010/main" val="3164540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1975406-FF86-40FB-AAA6-A1C5CAA0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40" y="365125"/>
            <a:ext cx="6421120" cy="6421120"/>
          </a:xfrm>
          <a:prstGeom prst="rect">
            <a:avLst/>
          </a:prstGeom>
        </p:spPr>
      </p:pic>
      <p:pic>
        <p:nvPicPr>
          <p:cNvPr id="10" name="Picture 9" descr="Text&#10;&#10;Description automatically generated">
            <a:extLst>
              <a:ext uri="{FF2B5EF4-FFF2-40B4-BE49-F238E27FC236}">
                <a16:creationId xmlns:a16="http://schemas.microsoft.com/office/drawing/2014/main" id="{141EF3C5-E715-4460-8428-7214D169F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40" y="686118"/>
            <a:ext cx="2801080" cy="1273218"/>
          </a:xfrm>
          <a:prstGeom prst="rect">
            <a:avLst/>
          </a:prstGeom>
        </p:spPr>
      </p:pic>
      <p:pic>
        <p:nvPicPr>
          <p:cNvPr id="12" name="Picture 11" descr="A close-up of a planet&#10;&#10;Description automatically generated with low confidence">
            <a:extLst>
              <a:ext uri="{FF2B5EF4-FFF2-40B4-BE49-F238E27FC236}">
                <a16:creationId xmlns:a16="http://schemas.microsoft.com/office/drawing/2014/main" id="{00D6BAD2-62AE-48AF-A4A6-03200FA9A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73" y="686118"/>
            <a:ext cx="1737167" cy="1580471"/>
          </a:xfrm>
          <a:prstGeom prst="rect">
            <a:avLst/>
          </a:prstGeom>
        </p:spPr>
      </p:pic>
    </p:spTree>
    <p:extLst>
      <p:ext uri="{BB962C8B-B14F-4D97-AF65-F5344CB8AC3E}">
        <p14:creationId xmlns:p14="http://schemas.microsoft.com/office/powerpoint/2010/main" val="360488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1975406-FF86-40FB-AAA6-A1C5CAA0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40" y="365125"/>
            <a:ext cx="6421120" cy="6421120"/>
          </a:xfrm>
          <a:prstGeom prst="rect">
            <a:avLst/>
          </a:prstGeom>
        </p:spPr>
      </p:pic>
      <p:pic>
        <p:nvPicPr>
          <p:cNvPr id="10" name="Picture 9" descr="Text&#10;&#10;Description automatically generated">
            <a:extLst>
              <a:ext uri="{FF2B5EF4-FFF2-40B4-BE49-F238E27FC236}">
                <a16:creationId xmlns:a16="http://schemas.microsoft.com/office/drawing/2014/main" id="{141EF3C5-E715-4460-8428-7214D169F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40" y="686118"/>
            <a:ext cx="2801080" cy="1273218"/>
          </a:xfrm>
          <a:prstGeom prst="rect">
            <a:avLst/>
          </a:prstGeom>
        </p:spPr>
      </p:pic>
      <p:pic>
        <p:nvPicPr>
          <p:cNvPr id="12" name="Picture 11" descr="A close-up of a planet&#10;&#10;Description automatically generated with low confidence">
            <a:extLst>
              <a:ext uri="{FF2B5EF4-FFF2-40B4-BE49-F238E27FC236}">
                <a16:creationId xmlns:a16="http://schemas.microsoft.com/office/drawing/2014/main" id="{00D6BAD2-62AE-48AF-A4A6-03200FA9A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73" y="686118"/>
            <a:ext cx="1737167" cy="1580471"/>
          </a:xfrm>
          <a:prstGeom prst="rect">
            <a:avLst/>
          </a:prstGeom>
        </p:spPr>
      </p:pic>
      <p:sp>
        <p:nvSpPr>
          <p:cNvPr id="6" name="Rectangle 5">
            <a:extLst>
              <a:ext uri="{FF2B5EF4-FFF2-40B4-BE49-F238E27FC236}">
                <a16:creationId xmlns:a16="http://schemas.microsoft.com/office/drawing/2014/main" id="{A97D682B-ED46-40C2-B3D3-B1255AA94347}"/>
              </a:ext>
            </a:extLst>
          </p:cNvPr>
          <p:cNvSpPr/>
          <p:nvPr/>
        </p:nvSpPr>
        <p:spPr>
          <a:xfrm>
            <a:off x="7557040" y="2867062"/>
            <a:ext cx="1597120" cy="1334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04F9F6F6-DD6B-479F-A2E1-7C1350BCD610}"/>
              </a:ext>
            </a:extLst>
          </p:cNvPr>
          <p:cNvSpPr txBox="1"/>
          <p:nvPr/>
        </p:nvSpPr>
        <p:spPr>
          <a:xfrm>
            <a:off x="7584441" y="3152439"/>
            <a:ext cx="3497927" cy="923330"/>
          </a:xfrm>
          <a:prstGeom prst="rect">
            <a:avLst/>
          </a:prstGeom>
          <a:solidFill>
            <a:schemeClr val="bg1"/>
          </a:solidFill>
        </p:spPr>
        <p:txBody>
          <a:bodyPr wrap="square">
            <a:spAutoFit/>
          </a:bodyPr>
          <a:lstStyle/>
          <a:p>
            <a:r>
              <a:rPr lang="en-GB" dirty="0"/>
              <a:t>Why is face representation so distributed in some studies and so localized in others? </a:t>
            </a:r>
            <a:endParaRPr lang="en-DE" dirty="0"/>
          </a:p>
        </p:txBody>
      </p:sp>
    </p:spTree>
    <p:extLst>
      <p:ext uri="{BB962C8B-B14F-4D97-AF65-F5344CB8AC3E}">
        <p14:creationId xmlns:p14="http://schemas.microsoft.com/office/powerpoint/2010/main" val="1076270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B1EDD-5B7C-D950-09BC-45D6F2A0CFBF}"/>
              </a:ext>
            </a:extLst>
          </p:cNvPr>
          <p:cNvSpPr>
            <a:spLocks noGrp="1"/>
          </p:cNvSpPr>
          <p:nvPr>
            <p:ph type="title"/>
          </p:nvPr>
        </p:nvSpPr>
        <p:spPr/>
        <p:txBody>
          <a:bodyPr/>
          <a:lstStyle/>
          <a:p>
            <a:r>
              <a:rPr lang="en-GB"/>
              <a:t>Lecture structure</a:t>
            </a:r>
            <a:endParaRPr lang="en-DE"/>
          </a:p>
        </p:txBody>
      </p:sp>
      <p:sp>
        <p:nvSpPr>
          <p:cNvPr id="3" name="Content Placeholder 2">
            <a:extLst>
              <a:ext uri="{FF2B5EF4-FFF2-40B4-BE49-F238E27FC236}">
                <a16:creationId xmlns:a16="http://schemas.microsoft.com/office/drawing/2014/main" id="{618281AC-FEA3-E309-94E5-429517E93CF0}"/>
              </a:ext>
            </a:extLst>
          </p:cNvPr>
          <p:cNvSpPr>
            <a:spLocks noGrp="1"/>
          </p:cNvSpPr>
          <p:nvPr>
            <p:ph idx="1"/>
          </p:nvPr>
        </p:nvSpPr>
        <p:spPr/>
        <p:txBody>
          <a:bodyPr>
            <a:normAutofit/>
          </a:bodyPr>
          <a:lstStyle/>
          <a:p>
            <a:r>
              <a:rPr lang="en-GB"/>
              <a:t>What does it take to be a scientist?</a:t>
            </a:r>
          </a:p>
          <a:p>
            <a:r>
              <a:rPr lang="en-GB"/>
              <a:t>The scientific method: in theory and practice</a:t>
            </a:r>
          </a:p>
          <a:p>
            <a:r>
              <a:rPr lang="en-GB"/>
              <a:t>Fraudsters, follies, and bad science</a:t>
            </a:r>
          </a:p>
          <a:p>
            <a:r>
              <a:rPr lang="en-GB"/>
              <a:t>The replication crisis</a:t>
            </a:r>
          </a:p>
          <a:p>
            <a:r>
              <a:rPr lang="en-GB"/>
              <a:t>Intro to open science principles</a:t>
            </a:r>
          </a:p>
        </p:txBody>
      </p:sp>
    </p:spTree>
    <p:extLst>
      <p:ext uri="{BB962C8B-B14F-4D97-AF65-F5344CB8AC3E}">
        <p14:creationId xmlns:p14="http://schemas.microsoft.com/office/powerpoint/2010/main" val="1055530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1975406-FF86-40FB-AAA6-A1C5CAA0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40" y="365125"/>
            <a:ext cx="6421120" cy="6421120"/>
          </a:xfrm>
          <a:prstGeom prst="rect">
            <a:avLst/>
          </a:prstGeom>
        </p:spPr>
      </p:pic>
      <p:pic>
        <p:nvPicPr>
          <p:cNvPr id="10" name="Picture 9" descr="Text&#10;&#10;Description automatically generated">
            <a:extLst>
              <a:ext uri="{FF2B5EF4-FFF2-40B4-BE49-F238E27FC236}">
                <a16:creationId xmlns:a16="http://schemas.microsoft.com/office/drawing/2014/main" id="{141EF3C5-E715-4460-8428-7214D169F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40" y="686118"/>
            <a:ext cx="2801080" cy="1273218"/>
          </a:xfrm>
          <a:prstGeom prst="rect">
            <a:avLst/>
          </a:prstGeom>
        </p:spPr>
      </p:pic>
      <p:pic>
        <p:nvPicPr>
          <p:cNvPr id="12" name="Picture 11" descr="A close-up of a planet&#10;&#10;Description automatically generated with low confidence">
            <a:extLst>
              <a:ext uri="{FF2B5EF4-FFF2-40B4-BE49-F238E27FC236}">
                <a16:creationId xmlns:a16="http://schemas.microsoft.com/office/drawing/2014/main" id="{00D6BAD2-62AE-48AF-A4A6-03200FA9A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73" y="686118"/>
            <a:ext cx="1737167" cy="1580471"/>
          </a:xfrm>
          <a:prstGeom prst="rect">
            <a:avLst/>
          </a:prstGeom>
        </p:spPr>
      </p:pic>
      <p:sp>
        <p:nvSpPr>
          <p:cNvPr id="6" name="Rectangle 5">
            <a:extLst>
              <a:ext uri="{FF2B5EF4-FFF2-40B4-BE49-F238E27FC236}">
                <a16:creationId xmlns:a16="http://schemas.microsoft.com/office/drawing/2014/main" id="{A97D682B-ED46-40C2-B3D3-B1255AA94347}"/>
              </a:ext>
            </a:extLst>
          </p:cNvPr>
          <p:cNvSpPr/>
          <p:nvPr/>
        </p:nvSpPr>
        <p:spPr>
          <a:xfrm>
            <a:off x="7557040" y="2867062"/>
            <a:ext cx="1597120" cy="1334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04F9F6F6-DD6B-479F-A2E1-7C1350BCD610}"/>
              </a:ext>
            </a:extLst>
          </p:cNvPr>
          <p:cNvSpPr txBox="1"/>
          <p:nvPr/>
        </p:nvSpPr>
        <p:spPr>
          <a:xfrm>
            <a:off x="7584441" y="3152439"/>
            <a:ext cx="3497927" cy="923330"/>
          </a:xfrm>
          <a:prstGeom prst="rect">
            <a:avLst/>
          </a:prstGeom>
          <a:solidFill>
            <a:schemeClr val="bg1"/>
          </a:solidFill>
        </p:spPr>
        <p:txBody>
          <a:bodyPr wrap="square">
            <a:spAutoFit/>
          </a:bodyPr>
          <a:lstStyle/>
          <a:p>
            <a:r>
              <a:rPr lang="en-GB" dirty="0"/>
              <a:t>Why is face representation so distributed in some studies and so localized in others? </a:t>
            </a:r>
            <a:endParaRPr lang="en-DE" dirty="0"/>
          </a:p>
        </p:txBody>
      </p:sp>
      <p:sp>
        <p:nvSpPr>
          <p:cNvPr id="9" name="Rectangle 8">
            <a:extLst>
              <a:ext uri="{FF2B5EF4-FFF2-40B4-BE49-F238E27FC236}">
                <a16:creationId xmlns:a16="http://schemas.microsoft.com/office/drawing/2014/main" id="{83C7608B-02E3-43F6-828A-627537428462}"/>
              </a:ext>
            </a:extLst>
          </p:cNvPr>
          <p:cNvSpPr/>
          <p:nvPr/>
        </p:nvSpPr>
        <p:spPr>
          <a:xfrm>
            <a:off x="6466841" y="5069840"/>
            <a:ext cx="1117600" cy="797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a:extLst>
              <a:ext uri="{FF2B5EF4-FFF2-40B4-BE49-F238E27FC236}">
                <a16:creationId xmlns:a16="http://schemas.microsoft.com/office/drawing/2014/main" id="{08AF1621-2786-49BC-9D78-4E2DCA077430}"/>
              </a:ext>
            </a:extLst>
          </p:cNvPr>
          <p:cNvSpPr/>
          <p:nvPr/>
        </p:nvSpPr>
        <p:spPr>
          <a:xfrm>
            <a:off x="6685281" y="4758805"/>
            <a:ext cx="1117600" cy="1276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1" name="TextBox 10">
            <a:extLst>
              <a:ext uri="{FF2B5EF4-FFF2-40B4-BE49-F238E27FC236}">
                <a16:creationId xmlns:a16="http://schemas.microsoft.com/office/drawing/2014/main" id="{69AEE694-A3B4-4112-877A-B1579B32FE09}"/>
              </a:ext>
            </a:extLst>
          </p:cNvPr>
          <p:cNvSpPr txBox="1"/>
          <p:nvPr/>
        </p:nvSpPr>
        <p:spPr>
          <a:xfrm>
            <a:off x="6814473" y="5268872"/>
            <a:ext cx="4102447" cy="923330"/>
          </a:xfrm>
          <a:prstGeom prst="rect">
            <a:avLst/>
          </a:prstGeom>
          <a:solidFill>
            <a:schemeClr val="bg1"/>
          </a:solidFill>
        </p:spPr>
        <p:txBody>
          <a:bodyPr wrap="square">
            <a:spAutoFit/>
          </a:bodyPr>
          <a:lstStyle/>
          <a:p>
            <a:r>
              <a:rPr lang="en-GB" dirty="0"/>
              <a:t>Faces as a category are represented in object-selective cortex, but specific face identity is represented in FFA </a:t>
            </a:r>
            <a:endParaRPr lang="en-DE" dirty="0"/>
          </a:p>
        </p:txBody>
      </p:sp>
    </p:spTree>
    <p:extLst>
      <p:ext uri="{BB962C8B-B14F-4D97-AF65-F5344CB8AC3E}">
        <p14:creationId xmlns:p14="http://schemas.microsoft.com/office/powerpoint/2010/main" val="3242750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1975406-FF86-40FB-AAA6-A1C5CAA0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40" y="365125"/>
            <a:ext cx="6421120" cy="6421120"/>
          </a:xfrm>
          <a:prstGeom prst="rect">
            <a:avLst/>
          </a:prstGeom>
        </p:spPr>
      </p:pic>
      <p:pic>
        <p:nvPicPr>
          <p:cNvPr id="10" name="Picture 9" descr="Text&#10;&#10;Description automatically generated">
            <a:extLst>
              <a:ext uri="{FF2B5EF4-FFF2-40B4-BE49-F238E27FC236}">
                <a16:creationId xmlns:a16="http://schemas.microsoft.com/office/drawing/2014/main" id="{141EF3C5-E715-4460-8428-7214D169F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40" y="686118"/>
            <a:ext cx="2801080" cy="1273218"/>
          </a:xfrm>
          <a:prstGeom prst="rect">
            <a:avLst/>
          </a:prstGeom>
        </p:spPr>
      </p:pic>
      <p:pic>
        <p:nvPicPr>
          <p:cNvPr id="12" name="Picture 11" descr="A close-up of a planet&#10;&#10;Description automatically generated with low confidence">
            <a:extLst>
              <a:ext uri="{FF2B5EF4-FFF2-40B4-BE49-F238E27FC236}">
                <a16:creationId xmlns:a16="http://schemas.microsoft.com/office/drawing/2014/main" id="{00D6BAD2-62AE-48AF-A4A6-03200FA9A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73" y="686118"/>
            <a:ext cx="1737167" cy="1580471"/>
          </a:xfrm>
          <a:prstGeom prst="rect">
            <a:avLst/>
          </a:prstGeom>
        </p:spPr>
      </p:pic>
      <p:sp>
        <p:nvSpPr>
          <p:cNvPr id="6" name="Rectangle 5">
            <a:extLst>
              <a:ext uri="{FF2B5EF4-FFF2-40B4-BE49-F238E27FC236}">
                <a16:creationId xmlns:a16="http://schemas.microsoft.com/office/drawing/2014/main" id="{A97D682B-ED46-40C2-B3D3-B1255AA94347}"/>
              </a:ext>
            </a:extLst>
          </p:cNvPr>
          <p:cNvSpPr/>
          <p:nvPr/>
        </p:nvSpPr>
        <p:spPr>
          <a:xfrm>
            <a:off x="7557040" y="2867062"/>
            <a:ext cx="1597120" cy="1334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7" name="TextBox 6">
            <a:extLst>
              <a:ext uri="{FF2B5EF4-FFF2-40B4-BE49-F238E27FC236}">
                <a16:creationId xmlns:a16="http://schemas.microsoft.com/office/drawing/2014/main" id="{04F9F6F6-DD6B-479F-A2E1-7C1350BCD610}"/>
              </a:ext>
            </a:extLst>
          </p:cNvPr>
          <p:cNvSpPr txBox="1"/>
          <p:nvPr/>
        </p:nvSpPr>
        <p:spPr>
          <a:xfrm>
            <a:off x="7584441" y="3152439"/>
            <a:ext cx="3497927" cy="923330"/>
          </a:xfrm>
          <a:prstGeom prst="rect">
            <a:avLst/>
          </a:prstGeom>
          <a:solidFill>
            <a:schemeClr val="bg1"/>
          </a:solidFill>
        </p:spPr>
        <p:txBody>
          <a:bodyPr wrap="square">
            <a:spAutoFit/>
          </a:bodyPr>
          <a:lstStyle/>
          <a:p>
            <a:r>
              <a:rPr lang="en-GB" dirty="0"/>
              <a:t>Why is face representation so distributed in some studies and so localized in others? </a:t>
            </a:r>
            <a:endParaRPr lang="en-DE" dirty="0"/>
          </a:p>
        </p:txBody>
      </p:sp>
      <p:sp>
        <p:nvSpPr>
          <p:cNvPr id="9" name="Rectangle 8">
            <a:extLst>
              <a:ext uri="{FF2B5EF4-FFF2-40B4-BE49-F238E27FC236}">
                <a16:creationId xmlns:a16="http://schemas.microsoft.com/office/drawing/2014/main" id="{83C7608B-02E3-43F6-828A-627537428462}"/>
              </a:ext>
            </a:extLst>
          </p:cNvPr>
          <p:cNvSpPr/>
          <p:nvPr/>
        </p:nvSpPr>
        <p:spPr>
          <a:xfrm>
            <a:off x="6466841" y="5069840"/>
            <a:ext cx="1117600" cy="797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Rectangle 12">
            <a:extLst>
              <a:ext uri="{FF2B5EF4-FFF2-40B4-BE49-F238E27FC236}">
                <a16:creationId xmlns:a16="http://schemas.microsoft.com/office/drawing/2014/main" id="{08AF1621-2786-49BC-9D78-4E2DCA077430}"/>
              </a:ext>
            </a:extLst>
          </p:cNvPr>
          <p:cNvSpPr/>
          <p:nvPr/>
        </p:nvSpPr>
        <p:spPr>
          <a:xfrm>
            <a:off x="6685281" y="4758805"/>
            <a:ext cx="1117600" cy="1276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Rectangle 13">
            <a:extLst>
              <a:ext uri="{FF2B5EF4-FFF2-40B4-BE49-F238E27FC236}">
                <a16:creationId xmlns:a16="http://schemas.microsoft.com/office/drawing/2014/main" id="{0256A126-EE7D-4FB7-92DB-B72ACB1DFC87}"/>
              </a:ext>
            </a:extLst>
          </p:cNvPr>
          <p:cNvSpPr/>
          <p:nvPr/>
        </p:nvSpPr>
        <p:spPr>
          <a:xfrm>
            <a:off x="4333575" y="4694446"/>
            <a:ext cx="1513505" cy="69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Rectangle 14">
            <a:extLst>
              <a:ext uri="{FF2B5EF4-FFF2-40B4-BE49-F238E27FC236}">
                <a16:creationId xmlns:a16="http://schemas.microsoft.com/office/drawing/2014/main" id="{501B8534-730A-46F8-92B9-C532C05CE980}"/>
              </a:ext>
            </a:extLst>
          </p:cNvPr>
          <p:cNvSpPr/>
          <p:nvPr/>
        </p:nvSpPr>
        <p:spPr>
          <a:xfrm>
            <a:off x="4691033" y="5191760"/>
            <a:ext cx="756809" cy="1022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6" name="Rectangle 15">
            <a:extLst>
              <a:ext uri="{FF2B5EF4-FFF2-40B4-BE49-F238E27FC236}">
                <a16:creationId xmlns:a16="http://schemas.microsoft.com/office/drawing/2014/main" id="{266957DD-34B0-48D0-8288-836271C59F1C}"/>
              </a:ext>
            </a:extLst>
          </p:cNvPr>
          <p:cNvSpPr/>
          <p:nvPr/>
        </p:nvSpPr>
        <p:spPr>
          <a:xfrm>
            <a:off x="4858618" y="4866928"/>
            <a:ext cx="756809" cy="1022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7" name="Rectangle 16">
            <a:extLst>
              <a:ext uri="{FF2B5EF4-FFF2-40B4-BE49-F238E27FC236}">
                <a16:creationId xmlns:a16="http://schemas.microsoft.com/office/drawing/2014/main" id="{51261F2A-2C12-4F47-BB17-91E98F168798}"/>
              </a:ext>
            </a:extLst>
          </p:cNvPr>
          <p:cNvSpPr/>
          <p:nvPr/>
        </p:nvSpPr>
        <p:spPr>
          <a:xfrm>
            <a:off x="4725635" y="4913856"/>
            <a:ext cx="756809" cy="1022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18" name="Picture 17" descr="A picture containing text&#10;&#10;Description automatically generated">
            <a:extLst>
              <a:ext uri="{FF2B5EF4-FFF2-40B4-BE49-F238E27FC236}">
                <a16:creationId xmlns:a16="http://schemas.microsoft.com/office/drawing/2014/main" id="{27C980FF-32F6-4C52-BEBE-7A518CFD052F}"/>
              </a:ext>
            </a:extLst>
          </p:cNvPr>
          <p:cNvPicPr>
            <a:picLocks noChangeAspect="1"/>
          </p:cNvPicPr>
          <p:nvPr/>
        </p:nvPicPr>
        <p:blipFill rotWithShape="1">
          <a:blip r:embed="rId6">
            <a:extLst>
              <a:ext uri="{28A0092B-C50C-407E-A947-70E740481C1C}">
                <a14:useLocalDpi xmlns:a14="http://schemas.microsoft.com/office/drawing/2010/main" val="0"/>
              </a:ext>
            </a:extLst>
          </a:blip>
          <a:srcRect r="55460"/>
          <a:stretch/>
        </p:blipFill>
        <p:spPr>
          <a:xfrm>
            <a:off x="1132505" y="4714766"/>
            <a:ext cx="1945976" cy="1320868"/>
          </a:xfrm>
          <a:prstGeom prst="rect">
            <a:avLst/>
          </a:prstGeom>
        </p:spPr>
      </p:pic>
      <p:pic>
        <p:nvPicPr>
          <p:cNvPr id="19" name="Picture 18" descr="A picture containing text&#10;&#10;Description automatically generated">
            <a:extLst>
              <a:ext uri="{FF2B5EF4-FFF2-40B4-BE49-F238E27FC236}">
                <a16:creationId xmlns:a16="http://schemas.microsoft.com/office/drawing/2014/main" id="{7A533D5D-689B-499C-9A8A-8D8126D89EDE}"/>
              </a:ext>
            </a:extLst>
          </p:cNvPr>
          <p:cNvPicPr>
            <a:picLocks noChangeAspect="1"/>
          </p:cNvPicPr>
          <p:nvPr/>
        </p:nvPicPr>
        <p:blipFill rotWithShape="1">
          <a:blip r:embed="rId6">
            <a:extLst>
              <a:ext uri="{28A0092B-C50C-407E-A947-70E740481C1C}">
                <a14:useLocalDpi xmlns:a14="http://schemas.microsoft.com/office/drawing/2010/main" val="0"/>
              </a:ext>
            </a:extLst>
          </a:blip>
          <a:srcRect t="39189"/>
          <a:stretch/>
        </p:blipFill>
        <p:spPr>
          <a:xfrm>
            <a:off x="1132505" y="5303470"/>
            <a:ext cx="4369025" cy="803234"/>
          </a:xfrm>
          <a:prstGeom prst="rect">
            <a:avLst/>
          </a:prstGeom>
        </p:spPr>
      </p:pic>
      <p:sp>
        <p:nvSpPr>
          <p:cNvPr id="20" name="TextBox 19">
            <a:extLst>
              <a:ext uri="{FF2B5EF4-FFF2-40B4-BE49-F238E27FC236}">
                <a16:creationId xmlns:a16="http://schemas.microsoft.com/office/drawing/2014/main" id="{30A3BB84-391C-4872-9530-E0C819CCC73D}"/>
              </a:ext>
            </a:extLst>
          </p:cNvPr>
          <p:cNvSpPr txBox="1"/>
          <p:nvPr/>
        </p:nvSpPr>
        <p:spPr>
          <a:xfrm>
            <a:off x="6814473" y="5268872"/>
            <a:ext cx="4102447" cy="923330"/>
          </a:xfrm>
          <a:prstGeom prst="rect">
            <a:avLst/>
          </a:prstGeom>
          <a:solidFill>
            <a:schemeClr val="bg1"/>
          </a:solidFill>
        </p:spPr>
        <p:txBody>
          <a:bodyPr wrap="square">
            <a:spAutoFit/>
          </a:bodyPr>
          <a:lstStyle/>
          <a:p>
            <a:r>
              <a:rPr lang="en-GB" dirty="0"/>
              <a:t>Faces as a category are represented in object-selective cortex, but specific face identity is represented in FFA </a:t>
            </a:r>
            <a:endParaRPr lang="en-DE" dirty="0"/>
          </a:p>
        </p:txBody>
      </p:sp>
    </p:spTree>
    <p:extLst>
      <p:ext uri="{BB962C8B-B14F-4D97-AF65-F5344CB8AC3E}">
        <p14:creationId xmlns:p14="http://schemas.microsoft.com/office/powerpoint/2010/main" val="7724082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1975406-FF86-40FB-AAA6-A1C5CAA07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5440" y="365125"/>
            <a:ext cx="6421120" cy="6421120"/>
          </a:xfrm>
          <a:prstGeom prst="rect">
            <a:avLst/>
          </a:prstGeom>
        </p:spPr>
      </p:pic>
      <p:pic>
        <p:nvPicPr>
          <p:cNvPr id="10" name="Picture 9" descr="Text&#10;&#10;Description automatically generated">
            <a:extLst>
              <a:ext uri="{FF2B5EF4-FFF2-40B4-BE49-F238E27FC236}">
                <a16:creationId xmlns:a16="http://schemas.microsoft.com/office/drawing/2014/main" id="{141EF3C5-E715-4460-8428-7214D169F3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5840" y="686118"/>
            <a:ext cx="2801080" cy="1273218"/>
          </a:xfrm>
          <a:prstGeom prst="rect">
            <a:avLst/>
          </a:prstGeom>
        </p:spPr>
      </p:pic>
      <p:pic>
        <p:nvPicPr>
          <p:cNvPr id="12" name="Picture 11" descr="A close-up of a planet&#10;&#10;Description automatically generated with low confidence">
            <a:extLst>
              <a:ext uri="{FF2B5EF4-FFF2-40B4-BE49-F238E27FC236}">
                <a16:creationId xmlns:a16="http://schemas.microsoft.com/office/drawing/2014/main" id="{00D6BAD2-62AE-48AF-A4A6-03200FA9A0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473" y="686118"/>
            <a:ext cx="1737167" cy="1580471"/>
          </a:xfrm>
          <a:prstGeom prst="rect">
            <a:avLst/>
          </a:prstGeom>
        </p:spPr>
      </p:pic>
      <p:sp>
        <p:nvSpPr>
          <p:cNvPr id="17" name="Rectangle 16">
            <a:extLst>
              <a:ext uri="{FF2B5EF4-FFF2-40B4-BE49-F238E27FC236}">
                <a16:creationId xmlns:a16="http://schemas.microsoft.com/office/drawing/2014/main" id="{C21C8A2F-1CF1-430D-8DE2-D0E49BFABCC5}"/>
              </a:ext>
            </a:extLst>
          </p:cNvPr>
          <p:cNvSpPr/>
          <p:nvPr/>
        </p:nvSpPr>
        <p:spPr>
          <a:xfrm>
            <a:off x="6685281" y="4758805"/>
            <a:ext cx="1117600" cy="12762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8" name="Rectangle 17">
            <a:extLst>
              <a:ext uri="{FF2B5EF4-FFF2-40B4-BE49-F238E27FC236}">
                <a16:creationId xmlns:a16="http://schemas.microsoft.com/office/drawing/2014/main" id="{E2AE4AAD-DC8B-45B6-9F5E-2013935CFEF8}"/>
              </a:ext>
            </a:extLst>
          </p:cNvPr>
          <p:cNvSpPr/>
          <p:nvPr/>
        </p:nvSpPr>
        <p:spPr>
          <a:xfrm>
            <a:off x="6466841" y="5069840"/>
            <a:ext cx="1117600" cy="7978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2" name="Rectangle 21">
            <a:extLst>
              <a:ext uri="{FF2B5EF4-FFF2-40B4-BE49-F238E27FC236}">
                <a16:creationId xmlns:a16="http://schemas.microsoft.com/office/drawing/2014/main" id="{75EFB965-24D5-4E9D-AE14-D7F36EDBA528}"/>
              </a:ext>
            </a:extLst>
          </p:cNvPr>
          <p:cNvSpPr/>
          <p:nvPr/>
        </p:nvSpPr>
        <p:spPr>
          <a:xfrm>
            <a:off x="4333575" y="4694446"/>
            <a:ext cx="1513505" cy="6935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3" name="Rectangle 22">
            <a:extLst>
              <a:ext uri="{FF2B5EF4-FFF2-40B4-BE49-F238E27FC236}">
                <a16:creationId xmlns:a16="http://schemas.microsoft.com/office/drawing/2014/main" id="{EB7C7891-6242-45EB-B945-EAD8A24FC15D}"/>
              </a:ext>
            </a:extLst>
          </p:cNvPr>
          <p:cNvSpPr/>
          <p:nvPr/>
        </p:nvSpPr>
        <p:spPr>
          <a:xfrm>
            <a:off x="7557040" y="2867062"/>
            <a:ext cx="1597120" cy="13349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TextBox 13">
            <a:extLst>
              <a:ext uri="{FF2B5EF4-FFF2-40B4-BE49-F238E27FC236}">
                <a16:creationId xmlns:a16="http://schemas.microsoft.com/office/drawing/2014/main" id="{7E38CF08-92A9-4F6E-B63A-C1FEA1045635}"/>
              </a:ext>
            </a:extLst>
          </p:cNvPr>
          <p:cNvSpPr txBox="1"/>
          <p:nvPr/>
        </p:nvSpPr>
        <p:spPr>
          <a:xfrm>
            <a:off x="7584441" y="3152439"/>
            <a:ext cx="3497927" cy="923330"/>
          </a:xfrm>
          <a:prstGeom prst="rect">
            <a:avLst/>
          </a:prstGeom>
          <a:solidFill>
            <a:schemeClr val="bg1"/>
          </a:solidFill>
        </p:spPr>
        <p:txBody>
          <a:bodyPr wrap="square">
            <a:spAutoFit/>
          </a:bodyPr>
          <a:lstStyle/>
          <a:p>
            <a:r>
              <a:rPr lang="en-GB" dirty="0"/>
              <a:t>Why is face representation so distributed in some studies and so localized in others? </a:t>
            </a:r>
            <a:endParaRPr lang="en-DE" dirty="0"/>
          </a:p>
        </p:txBody>
      </p:sp>
      <p:sp>
        <p:nvSpPr>
          <p:cNvPr id="24" name="Rectangle 23">
            <a:extLst>
              <a:ext uri="{FF2B5EF4-FFF2-40B4-BE49-F238E27FC236}">
                <a16:creationId xmlns:a16="http://schemas.microsoft.com/office/drawing/2014/main" id="{1F7423A4-DF8B-40E2-8DE8-B67E13F43914}"/>
              </a:ext>
            </a:extLst>
          </p:cNvPr>
          <p:cNvSpPr/>
          <p:nvPr/>
        </p:nvSpPr>
        <p:spPr>
          <a:xfrm>
            <a:off x="4691033" y="5191760"/>
            <a:ext cx="756809" cy="1022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5" name="Rectangle 24">
            <a:extLst>
              <a:ext uri="{FF2B5EF4-FFF2-40B4-BE49-F238E27FC236}">
                <a16:creationId xmlns:a16="http://schemas.microsoft.com/office/drawing/2014/main" id="{5F22D76E-32DE-410C-80B1-EBB58C8A79DC}"/>
              </a:ext>
            </a:extLst>
          </p:cNvPr>
          <p:cNvSpPr/>
          <p:nvPr/>
        </p:nvSpPr>
        <p:spPr>
          <a:xfrm>
            <a:off x="4858618" y="4866928"/>
            <a:ext cx="756809" cy="1022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26" name="Rectangle 25">
            <a:extLst>
              <a:ext uri="{FF2B5EF4-FFF2-40B4-BE49-F238E27FC236}">
                <a16:creationId xmlns:a16="http://schemas.microsoft.com/office/drawing/2014/main" id="{EC50587D-2B66-4A45-9F71-8B487DCFA35D}"/>
              </a:ext>
            </a:extLst>
          </p:cNvPr>
          <p:cNvSpPr/>
          <p:nvPr/>
        </p:nvSpPr>
        <p:spPr>
          <a:xfrm>
            <a:off x="4725635" y="4913856"/>
            <a:ext cx="756809" cy="1022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20" name="Picture 19" descr="A picture containing text&#10;&#10;Description automatically generated">
            <a:extLst>
              <a:ext uri="{FF2B5EF4-FFF2-40B4-BE49-F238E27FC236}">
                <a16:creationId xmlns:a16="http://schemas.microsoft.com/office/drawing/2014/main" id="{CDA361A5-34FF-49EA-9B91-91B7D677BDC9}"/>
              </a:ext>
            </a:extLst>
          </p:cNvPr>
          <p:cNvPicPr>
            <a:picLocks noChangeAspect="1"/>
          </p:cNvPicPr>
          <p:nvPr/>
        </p:nvPicPr>
        <p:blipFill rotWithShape="1">
          <a:blip r:embed="rId6">
            <a:extLst>
              <a:ext uri="{28A0092B-C50C-407E-A947-70E740481C1C}">
                <a14:useLocalDpi xmlns:a14="http://schemas.microsoft.com/office/drawing/2010/main" val="0"/>
              </a:ext>
            </a:extLst>
          </a:blip>
          <a:srcRect r="55460"/>
          <a:stretch/>
        </p:blipFill>
        <p:spPr>
          <a:xfrm>
            <a:off x="1132505" y="4714766"/>
            <a:ext cx="1945976" cy="1320868"/>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15C2FF6B-AA2A-4488-94F8-BC1A42323182}"/>
              </a:ext>
            </a:extLst>
          </p:cNvPr>
          <p:cNvPicPr>
            <a:picLocks noChangeAspect="1"/>
          </p:cNvPicPr>
          <p:nvPr/>
        </p:nvPicPr>
        <p:blipFill rotWithShape="1">
          <a:blip r:embed="rId6">
            <a:extLst>
              <a:ext uri="{28A0092B-C50C-407E-A947-70E740481C1C}">
                <a14:useLocalDpi xmlns:a14="http://schemas.microsoft.com/office/drawing/2010/main" val="0"/>
              </a:ext>
            </a:extLst>
          </a:blip>
          <a:srcRect t="39189"/>
          <a:stretch/>
        </p:blipFill>
        <p:spPr>
          <a:xfrm>
            <a:off x="1132505" y="5303470"/>
            <a:ext cx="4369025" cy="803234"/>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7E0D3A3C-48E2-4B66-80EE-8371E527DDE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81305" y="2333480"/>
            <a:ext cx="1860216" cy="1925487"/>
          </a:xfrm>
          <a:prstGeom prst="rect">
            <a:avLst/>
          </a:prstGeom>
        </p:spPr>
      </p:pic>
      <p:sp>
        <p:nvSpPr>
          <p:cNvPr id="4" name="TextBox 3">
            <a:extLst>
              <a:ext uri="{FF2B5EF4-FFF2-40B4-BE49-F238E27FC236}">
                <a16:creationId xmlns:a16="http://schemas.microsoft.com/office/drawing/2014/main" id="{4FBC05AE-E223-49F6-9701-89ED0D259FED}"/>
              </a:ext>
            </a:extLst>
          </p:cNvPr>
          <p:cNvSpPr txBox="1"/>
          <p:nvPr/>
        </p:nvSpPr>
        <p:spPr>
          <a:xfrm>
            <a:off x="1868947" y="3534552"/>
            <a:ext cx="1420582" cy="246221"/>
          </a:xfrm>
          <a:prstGeom prst="rect">
            <a:avLst/>
          </a:prstGeom>
          <a:noFill/>
        </p:spPr>
        <p:txBody>
          <a:bodyPr wrap="none" rtlCol="0">
            <a:spAutoFit/>
          </a:bodyPr>
          <a:lstStyle/>
          <a:p>
            <a:r>
              <a:rPr lang="en-GB" sz="1000" dirty="0" err="1"/>
              <a:t>Kriegeskorte</a:t>
            </a:r>
            <a:r>
              <a:rPr lang="en-GB" sz="1000" dirty="0"/>
              <a:t> et al, 2008</a:t>
            </a:r>
            <a:endParaRPr lang="en-DE" sz="1000" dirty="0"/>
          </a:p>
        </p:txBody>
      </p:sp>
      <p:sp>
        <p:nvSpPr>
          <p:cNvPr id="19" name="TextBox 18">
            <a:extLst>
              <a:ext uri="{FF2B5EF4-FFF2-40B4-BE49-F238E27FC236}">
                <a16:creationId xmlns:a16="http://schemas.microsoft.com/office/drawing/2014/main" id="{3D7FCFA1-9D19-4D3D-A138-C857DC4F96D1}"/>
              </a:ext>
            </a:extLst>
          </p:cNvPr>
          <p:cNvSpPr txBox="1"/>
          <p:nvPr/>
        </p:nvSpPr>
        <p:spPr>
          <a:xfrm>
            <a:off x="6814473" y="5268872"/>
            <a:ext cx="4102447" cy="923330"/>
          </a:xfrm>
          <a:prstGeom prst="rect">
            <a:avLst/>
          </a:prstGeom>
          <a:solidFill>
            <a:schemeClr val="bg1"/>
          </a:solidFill>
        </p:spPr>
        <p:txBody>
          <a:bodyPr wrap="square">
            <a:spAutoFit/>
          </a:bodyPr>
          <a:lstStyle/>
          <a:p>
            <a:r>
              <a:rPr lang="en-GB" dirty="0"/>
              <a:t>Faces as a category are represented in object-selective cortex, but specific face identity is represented in FFA </a:t>
            </a:r>
            <a:endParaRPr lang="en-DE" dirty="0"/>
          </a:p>
        </p:txBody>
      </p:sp>
    </p:spTree>
    <p:extLst>
      <p:ext uri="{BB962C8B-B14F-4D97-AF65-F5344CB8AC3E}">
        <p14:creationId xmlns:p14="http://schemas.microsoft.com/office/powerpoint/2010/main" val="2409306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447CF23C-1096-4207-99CF-E88A3B85EFE6}"/>
              </a:ext>
            </a:extLst>
          </p:cNvPr>
          <p:cNvSpPr>
            <a:spLocks noGrp="1"/>
          </p:cNvSpPr>
          <p:nvPr>
            <p:ph idx="1"/>
          </p:nvPr>
        </p:nvSpPr>
        <p:spPr/>
        <p:txBody>
          <a:bodyPr/>
          <a:lstStyle/>
          <a:p>
            <a:r>
              <a:rPr lang="en-GB" dirty="0"/>
              <a:t>How science tends to happen:</a:t>
            </a:r>
            <a:endParaRPr lang="en-DE" dirty="0"/>
          </a:p>
        </p:txBody>
      </p:sp>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232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447CF23C-1096-4207-99CF-E88A3B85EFE6}"/>
              </a:ext>
            </a:extLst>
          </p:cNvPr>
          <p:cNvSpPr>
            <a:spLocks noGrp="1"/>
          </p:cNvSpPr>
          <p:nvPr>
            <p:ph idx="1"/>
          </p:nvPr>
        </p:nvSpPr>
        <p:spPr/>
        <p:txBody>
          <a:bodyPr/>
          <a:lstStyle/>
          <a:p>
            <a:r>
              <a:rPr lang="en-GB" dirty="0"/>
              <a:t>How science tends to happen:</a:t>
            </a:r>
            <a:endParaRPr lang="en-DE" dirty="0"/>
          </a:p>
        </p:txBody>
      </p:sp>
      <p:sp>
        <p:nvSpPr>
          <p:cNvPr id="6" name="TextBox 5">
            <a:extLst>
              <a:ext uri="{FF2B5EF4-FFF2-40B4-BE49-F238E27FC236}">
                <a16:creationId xmlns:a16="http://schemas.microsoft.com/office/drawing/2014/main" id="{450A64F1-3675-4068-82F1-EF404FD23AD3}"/>
              </a:ext>
            </a:extLst>
          </p:cNvPr>
          <p:cNvSpPr txBox="1"/>
          <p:nvPr/>
        </p:nvSpPr>
        <p:spPr>
          <a:xfrm>
            <a:off x="7944409" y="2059880"/>
            <a:ext cx="2473819"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THIS WOULD BE A</a:t>
            </a:r>
          </a:p>
          <a:p>
            <a:pPr algn="ctr"/>
            <a:r>
              <a:rPr lang="en-GB" b="1" dirty="0">
                <a:latin typeface="Times New Roman" panose="02020603050405020304" pitchFamily="18" charset="0"/>
                <a:cs typeface="Times New Roman" panose="02020603050405020304" pitchFamily="18" charset="0"/>
              </a:rPr>
              <a:t>COOL EXPERIMENT</a:t>
            </a:r>
            <a:endParaRPr lang="en-DE"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8716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447CF23C-1096-4207-99CF-E88A3B85EFE6}"/>
              </a:ext>
            </a:extLst>
          </p:cNvPr>
          <p:cNvSpPr>
            <a:spLocks noGrp="1"/>
          </p:cNvSpPr>
          <p:nvPr>
            <p:ph idx="1"/>
          </p:nvPr>
        </p:nvSpPr>
        <p:spPr/>
        <p:txBody>
          <a:bodyPr/>
          <a:lstStyle/>
          <a:p>
            <a:r>
              <a:rPr lang="en-GB" dirty="0"/>
              <a:t>How science tends to happen:</a:t>
            </a:r>
            <a:endParaRPr lang="en-DE" dirty="0"/>
          </a:p>
        </p:txBody>
      </p:sp>
      <p:sp>
        <p:nvSpPr>
          <p:cNvPr id="6" name="TextBox 5">
            <a:extLst>
              <a:ext uri="{FF2B5EF4-FFF2-40B4-BE49-F238E27FC236}">
                <a16:creationId xmlns:a16="http://schemas.microsoft.com/office/drawing/2014/main" id="{450A64F1-3675-4068-82F1-EF404FD23AD3}"/>
              </a:ext>
            </a:extLst>
          </p:cNvPr>
          <p:cNvSpPr txBox="1"/>
          <p:nvPr/>
        </p:nvSpPr>
        <p:spPr>
          <a:xfrm>
            <a:off x="7944409" y="2059880"/>
            <a:ext cx="2473819"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THIS WOULD BE A</a:t>
            </a:r>
          </a:p>
          <a:p>
            <a:pPr algn="ctr"/>
            <a:r>
              <a:rPr lang="en-GB" b="1" dirty="0">
                <a:latin typeface="Times New Roman" panose="02020603050405020304" pitchFamily="18" charset="0"/>
                <a:cs typeface="Times New Roman" panose="02020603050405020304" pitchFamily="18" charset="0"/>
              </a:rPr>
              <a:t>COOL EXPERIMENT</a:t>
            </a:r>
            <a:endParaRPr lang="en-DE"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DA614A-0AA2-487B-A19A-AA79EF96347A}"/>
              </a:ext>
            </a:extLst>
          </p:cNvPr>
          <p:cNvSpPr txBox="1"/>
          <p:nvPr/>
        </p:nvSpPr>
        <p:spPr>
          <a:xfrm>
            <a:off x="8955311" y="4016393"/>
            <a:ext cx="320908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WHAT QUESTION COULD I</a:t>
            </a:r>
          </a:p>
          <a:p>
            <a:pPr algn="ctr"/>
            <a:r>
              <a:rPr lang="en-GB" b="1" dirty="0">
                <a:latin typeface="Times New Roman" panose="02020603050405020304" pitchFamily="18" charset="0"/>
                <a:cs typeface="Times New Roman" panose="02020603050405020304" pitchFamily="18" charset="0"/>
              </a:rPr>
              <a:t>ANSWER WITH THIS?</a:t>
            </a:r>
            <a:endParaRPr lang="en-DE"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271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447CF23C-1096-4207-99CF-E88A3B85EFE6}"/>
              </a:ext>
            </a:extLst>
          </p:cNvPr>
          <p:cNvSpPr>
            <a:spLocks noGrp="1"/>
          </p:cNvSpPr>
          <p:nvPr>
            <p:ph idx="1"/>
          </p:nvPr>
        </p:nvSpPr>
        <p:spPr/>
        <p:txBody>
          <a:bodyPr/>
          <a:lstStyle/>
          <a:p>
            <a:r>
              <a:rPr lang="en-GB" dirty="0"/>
              <a:t>How science tends to happen:</a:t>
            </a:r>
            <a:endParaRPr lang="en-DE" dirty="0"/>
          </a:p>
        </p:txBody>
      </p:sp>
      <p:sp>
        <p:nvSpPr>
          <p:cNvPr id="6" name="TextBox 5">
            <a:extLst>
              <a:ext uri="{FF2B5EF4-FFF2-40B4-BE49-F238E27FC236}">
                <a16:creationId xmlns:a16="http://schemas.microsoft.com/office/drawing/2014/main" id="{450A64F1-3675-4068-82F1-EF404FD23AD3}"/>
              </a:ext>
            </a:extLst>
          </p:cNvPr>
          <p:cNvSpPr txBox="1"/>
          <p:nvPr/>
        </p:nvSpPr>
        <p:spPr>
          <a:xfrm>
            <a:off x="7944409" y="2059880"/>
            <a:ext cx="2473819"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THIS WOULD BE A</a:t>
            </a:r>
          </a:p>
          <a:p>
            <a:pPr algn="ctr"/>
            <a:r>
              <a:rPr lang="en-GB" b="1" dirty="0">
                <a:latin typeface="Times New Roman" panose="02020603050405020304" pitchFamily="18" charset="0"/>
                <a:cs typeface="Times New Roman" panose="02020603050405020304" pitchFamily="18" charset="0"/>
              </a:rPr>
              <a:t>COOL EXPERIMENT</a:t>
            </a:r>
            <a:endParaRPr lang="en-DE"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DA614A-0AA2-487B-A19A-AA79EF96347A}"/>
              </a:ext>
            </a:extLst>
          </p:cNvPr>
          <p:cNvSpPr txBox="1"/>
          <p:nvPr/>
        </p:nvSpPr>
        <p:spPr>
          <a:xfrm>
            <a:off x="8955311" y="4016393"/>
            <a:ext cx="320908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WHAT QUESTION COULD I</a:t>
            </a:r>
          </a:p>
          <a:p>
            <a:pPr algn="ctr"/>
            <a:r>
              <a:rPr lang="en-GB" b="1" dirty="0">
                <a:latin typeface="Times New Roman" panose="02020603050405020304" pitchFamily="18" charset="0"/>
                <a:cs typeface="Times New Roman" panose="02020603050405020304" pitchFamily="18" charset="0"/>
              </a:rPr>
              <a:t>ANSWER WITH THIS?</a:t>
            </a:r>
            <a:endParaRPr lang="en-DE"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DBF5E1C-6118-4357-B6EC-6D18B8989D76}"/>
              </a:ext>
            </a:extLst>
          </p:cNvPr>
          <p:cNvSpPr txBox="1"/>
          <p:nvPr/>
        </p:nvSpPr>
        <p:spPr>
          <a:xfrm>
            <a:off x="8493760" y="6088052"/>
            <a:ext cx="284584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RUN THE STUDY,</a:t>
            </a:r>
          </a:p>
          <a:p>
            <a:pPr algn="ctr"/>
            <a:r>
              <a:rPr lang="en-GB" b="1" dirty="0">
                <a:latin typeface="Times New Roman" panose="02020603050405020304" pitchFamily="18" charset="0"/>
                <a:cs typeface="Times New Roman" panose="02020603050405020304" pitchFamily="18" charset="0"/>
              </a:rPr>
              <a:t>FIGURE IT OUT LATER!</a:t>
            </a:r>
          </a:p>
        </p:txBody>
      </p:sp>
    </p:spTree>
    <p:extLst>
      <p:ext uri="{BB962C8B-B14F-4D97-AF65-F5344CB8AC3E}">
        <p14:creationId xmlns:p14="http://schemas.microsoft.com/office/powerpoint/2010/main" val="3992961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447CF23C-1096-4207-99CF-E88A3B85EFE6}"/>
              </a:ext>
            </a:extLst>
          </p:cNvPr>
          <p:cNvSpPr>
            <a:spLocks noGrp="1"/>
          </p:cNvSpPr>
          <p:nvPr>
            <p:ph idx="1"/>
          </p:nvPr>
        </p:nvSpPr>
        <p:spPr/>
        <p:txBody>
          <a:bodyPr/>
          <a:lstStyle/>
          <a:p>
            <a:r>
              <a:rPr lang="en-GB" dirty="0"/>
              <a:t>How science tends to happen:</a:t>
            </a:r>
            <a:endParaRPr lang="en-DE" dirty="0"/>
          </a:p>
        </p:txBody>
      </p:sp>
      <p:sp>
        <p:nvSpPr>
          <p:cNvPr id="6" name="TextBox 5">
            <a:extLst>
              <a:ext uri="{FF2B5EF4-FFF2-40B4-BE49-F238E27FC236}">
                <a16:creationId xmlns:a16="http://schemas.microsoft.com/office/drawing/2014/main" id="{450A64F1-3675-4068-82F1-EF404FD23AD3}"/>
              </a:ext>
            </a:extLst>
          </p:cNvPr>
          <p:cNvSpPr txBox="1"/>
          <p:nvPr/>
        </p:nvSpPr>
        <p:spPr>
          <a:xfrm>
            <a:off x="7944409" y="2059880"/>
            <a:ext cx="2473819"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THIS WOULD BE A</a:t>
            </a:r>
          </a:p>
          <a:p>
            <a:pPr algn="ctr"/>
            <a:r>
              <a:rPr lang="en-GB" b="1" dirty="0">
                <a:latin typeface="Times New Roman" panose="02020603050405020304" pitchFamily="18" charset="0"/>
                <a:cs typeface="Times New Roman" panose="02020603050405020304" pitchFamily="18" charset="0"/>
              </a:rPr>
              <a:t>COOL EXPERIMENT</a:t>
            </a:r>
            <a:endParaRPr lang="en-DE"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DA614A-0AA2-487B-A19A-AA79EF96347A}"/>
              </a:ext>
            </a:extLst>
          </p:cNvPr>
          <p:cNvSpPr txBox="1"/>
          <p:nvPr/>
        </p:nvSpPr>
        <p:spPr>
          <a:xfrm>
            <a:off x="8955311" y="4016393"/>
            <a:ext cx="320908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WHAT QUESTION COULD I</a:t>
            </a:r>
          </a:p>
          <a:p>
            <a:pPr algn="ctr"/>
            <a:r>
              <a:rPr lang="en-GB" b="1" dirty="0">
                <a:latin typeface="Times New Roman" panose="02020603050405020304" pitchFamily="18" charset="0"/>
                <a:cs typeface="Times New Roman" panose="02020603050405020304" pitchFamily="18" charset="0"/>
              </a:rPr>
              <a:t>ANSWER WITH THIS?</a:t>
            </a:r>
            <a:endParaRPr lang="en-DE"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DBF5E1C-6118-4357-B6EC-6D18B8989D76}"/>
              </a:ext>
            </a:extLst>
          </p:cNvPr>
          <p:cNvSpPr txBox="1"/>
          <p:nvPr/>
        </p:nvSpPr>
        <p:spPr>
          <a:xfrm>
            <a:off x="8493760" y="6088052"/>
            <a:ext cx="284584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RUN THE STUDY,</a:t>
            </a:r>
          </a:p>
          <a:p>
            <a:pPr algn="ctr"/>
            <a:r>
              <a:rPr lang="en-GB" b="1" dirty="0">
                <a:latin typeface="Times New Roman" panose="02020603050405020304" pitchFamily="18" charset="0"/>
                <a:cs typeface="Times New Roman" panose="02020603050405020304" pitchFamily="18" charset="0"/>
              </a:rPr>
              <a:t>FIGURE IT OUT LATER!</a:t>
            </a:r>
          </a:p>
        </p:txBody>
      </p:sp>
      <p:sp>
        <p:nvSpPr>
          <p:cNvPr id="9" name="TextBox 8">
            <a:extLst>
              <a:ext uri="{FF2B5EF4-FFF2-40B4-BE49-F238E27FC236}">
                <a16:creationId xmlns:a16="http://schemas.microsoft.com/office/drawing/2014/main" id="{F3973AA3-A4BB-4596-9D10-3359534B959D}"/>
              </a:ext>
            </a:extLst>
          </p:cNvPr>
          <p:cNvSpPr txBox="1"/>
          <p:nvPr/>
        </p:nvSpPr>
        <p:spPr>
          <a:xfrm>
            <a:off x="5067690" y="6085096"/>
            <a:ext cx="3307509"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LET’S SEE WHAT HAPPENS!</a:t>
            </a:r>
          </a:p>
        </p:txBody>
      </p:sp>
    </p:spTree>
    <p:extLst>
      <p:ext uri="{BB962C8B-B14F-4D97-AF65-F5344CB8AC3E}">
        <p14:creationId xmlns:p14="http://schemas.microsoft.com/office/powerpoint/2010/main" val="1363252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447CF23C-1096-4207-99CF-E88A3B85EFE6}"/>
              </a:ext>
            </a:extLst>
          </p:cNvPr>
          <p:cNvSpPr>
            <a:spLocks noGrp="1"/>
          </p:cNvSpPr>
          <p:nvPr>
            <p:ph idx="1"/>
          </p:nvPr>
        </p:nvSpPr>
        <p:spPr/>
        <p:txBody>
          <a:bodyPr/>
          <a:lstStyle/>
          <a:p>
            <a:r>
              <a:rPr lang="en-GB" dirty="0"/>
              <a:t>How science tends to happen:</a:t>
            </a:r>
            <a:endParaRPr lang="en-DE" dirty="0"/>
          </a:p>
        </p:txBody>
      </p:sp>
      <p:sp>
        <p:nvSpPr>
          <p:cNvPr id="6" name="TextBox 5">
            <a:extLst>
              <a:ext uri="{FF2B5EF4-FFF2-40B4-BE49-F238E27FC236}">
                <a16:creationId xmlns:a16="http://schemas.microsoft.com/office/drawing/2014/main" id="{450A64F1-3675-4068-82F1-EF404FD23AD3}"/>
              </a:ext>
            </a:extLst>
          </p:cNvPr>
          <p:cNvSpPr txBox="1"/>
          <p:nvPr/>
        </p:nvSpPr>
        <p:spPr>
          <a:xfrm>
            <a:off x="7944409" y="2059880"/>
            <a:ext cx="2473819"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THIS WOULD BE A</a:t>
            </a:r>
          </a:p>
          <a:p>
            <a:pPr algn="ctr"/>
            <a:r>
              <a:rPr lang="en-GB" b="1" dirty="0">
                <a:latin typeface="Times New Roman" panose="02020603050405020304" pitchFamily="18" charset="0"/>
                <a:cs typeface="Times New Roman" panose="02020603050405020304" pitchFamily="18" charset="0"/>
              </a:rPr>
              <a:t>COOL EXPERIMENT</a:t>
            </a:r>
            <a:endParaRPr lang="en-DE"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DA614A-0AA2-487B-A19A-AA79EF96347A}"/>
              </a:ext>
            </a:extLst>
          </p:cNvPr>
          <p:cNvSpPr txBox="1"/>
          <p:nvPr/>
        </p:nvSpPr>
        <p:spPr>
          <a:xfrm>
            <a:off x="8955311" y="4016393"/>
            <a:ext cx="320908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WHAT QUESTION COULD I</a:t>
            </a:r>
          </a:p>
          <a:p>
            <a:pPr algn="ctr"/>
            <a:r>
              <a:rPr lang="en-GB" b="1" dirty="0">
                <a:latin typeface="Times New Roman" panose="02020603050405020304" pitchFamily="18" charset="0"/>
                <a:cs typeface="Times New Roman" panose="02020603050405020304" pitchFamily="18" charset="0"/>
              </a:rPr>
              <a:t>ANSWER WITH THIS?</a:t>
            </a:r>
            <a:endParaRPr lang="en-DE"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DBF5E1C-6118-4357-B6EC-6D18B8989D76}"/>
              </a:ext>
            </a:extLst>
          </p:cNvPr>
          <p:cNvSpPr txBox="1"/>
          <p:nvPr/>
        </p:nvSpPr>
        <p:spPr>
          <a:xfrm>
            <a:off x="8493760" y="6088052"/>
            <a:ext cx="284584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RUN THE STUDY,</a:t>
            </a:r>
          </a:p>
          <a:p>
            <a:pPr algn="ctr"/>
            <a:r>
              <a:rPr lang="en-GB" b="1" dirty="0">
                <a:latin typeface="Times New Roman" panose="02020603050405020304" pitchFamily="18" charset="0"/>
                <a:cs typeface="Times New Roman" panose="02020603050405020304" pitchFamily="18" charset="0"/>
              </a:rPr>
              <a:t>FIGURE IT OUT LATER!</a:t>
            </a:r>
          </a:p>
        </p:txBody>
      </p:sp>
      <p:sp>
        <p:nvSpPr>
          <p:cNvPr id="9" name="TextBox 8">
            <a:extLst>
              <a:ext uri="{FF2B5EF4-FFF2-40B4-BE49-F238E27FC236}">
                <a16:creationId xmlns:a16="http://schemas.microsoft.com/office/drawing/2014/main" id="{F3973AA3-A4BB-4596-9D10-3359534B959D}"/>
              </a:ext>
            </a:extLst>
          </p:cNvPr>
          <p:cNvSpPr txBox="1"/>
          <p:nvPr/>
        </p:nvSpPr>
        <p:spPr>
          <a:xfrm>
            <a:off x="5067690" y="6085096"/>
            <a:ext cx="3307509"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LET’S SEE WHAT HAPPENS!</a:t>
            </a:r>
          </a:p>
        </p:txBody>
      </p:sp>
      <p:sp>
        <p:nvSpPr>
          <p:cNvPr id="10" name="TextBox 9">
            <a:extLst>
              <a:ext uri="{FF2B5EF4-FFF2-40B4-BE49-F238E27FC236}">
                <a16:creationId xmlns:a16="http://schemas.microsoft.com/office/drawing/2014/main" id="{AE5A11D2-E22B-474D-AF38-34DAF42EFAC6}"/>
              </a:ext>
            </a:extLst>
          </p:cNvPr>
          <p:cNvSpPr txBox="1"/>
          <p:nvPr/>
        </p:nvSpPr>
        <p:spPr>
          <a:xfrm>
            <a:off x="4273701" y="4026322"/>
            <a:ext cx="3147208"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ANALYZE, RINSE, REPEAT</a:t>
            </a:r>
          </a:p>
        </p:txBody>
      </p:sp>
      <p:pic>
        <p:nvPicPr>
          <p:cNvPr id="11" name="Picture 10" descr="Diagram&#10;&#10;Description automatically generated">
            <a:extLst>
              <a:ext uri="{FF2B5EF4-FFF2-40B4-BE49-F238E27FC236}">
                <a16:creationId xmlns:a16="http://schemas.microsoft.com/office/drawing/2014/main" id="{A7ACC220-5BD9-4324-8FD7-4A1223EE9ABE}"/>
              </a:ext>
            </a:extLst>
          </p:cNvPr>
          <p:cNvPicPr>
            <a:picLocks noChangeAspect="1"/>
          </p:cNvPicPr>
          <p:nvPr/>
        </p:nvPicPr>
        <p:blipFill rotWithShape="1">
          <a:blip r:embed="rId3">
            <a:extLst>
              <a:ext uri="{28A0092B-C50C-407E-A947-70E740481C1C}">
                <a14:useLocalDpi xmlns:a14="http://schemas.microsoft.com/office/drawing/2010/main" val="0"/>
              </a:ext>
            </a:extLst>
          </a:blip>
          <a:srcRect l="13173" t="64782" r="77154" b="21676"/>
          <a:stretch/>
        </p:blipFill>
        <p:spPr>
          <a:xfrm rot="13963369">
            <a:off x="7022635" y="2478758"/>
            <a:ext cx="732016" cy="1024825"/>
          </a:xfrm>
          <a:prstGeom prst="rect">
            <a:avLst/>
          </a:prstGeom>
        </p:spPr>
      </p:pic>
    </p:spTree>
    <p:extLst>
      <p:ext uri="{BB962C8B-B14F-4D97-AF65-F5344CB8AC3E}">
        <p14:creationId xmlns:p14="http://schemas.microsoft.com/office/powerpoint/2010/main" val="33022862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6" name="TextBox 5">
            <a:extLst>
              <a:ext uri="{FF2B5EF4-FFF2-40B4-BE49-F238E27FC236}">
                <a16:creationId xmlns:a16="http://schemas.microsoft.com/office/drawing/2014/main" id="{450A64F1-3675-4068-82F1-EF404FD23AD3}"/>
              </a:ext>
            </a:extLst>
          </p:cNvPr>
          <p:cNvSpPr txBox="1"/>
          <p:nvPr/>
        </p:nvSpPr>
        <p:spPr>
          <a:xfrm>
            <a:off x="7944409" y="2059880"/>
            <a:ext cx="2473819"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THIS WOULD BE A</a:t>
            </a:r>
          </a:p>
          <a:p>
            <a:pPr algn="ctr"/>
            <a:r>
              <a:rPr lang="en-GB" b="1" dirty="0">
                <a:latin typeface="Times New Roman" panose="02020603050405020304" pitchFamily="18" charset="0"/>
                <a:cs typeface="Times New Roman" panose="02020603050405020304" pitchFamily="18" charset="0"/>
              </a:rPr>
              <a:t>COOL EXPERIMENT</a:t>
            </a:r>
            <a:endParaRPr lang="en-DE"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28DA614A-0AA2-487B-A19A-AA79EF96347A}"/>
              </a:ext>
            </a:extLst>
          </p:cNvPr>
          <p:cNvSpPr txBox="1"/>
          <p:nvPr/>
        </p:nvSpPr>
        <p:spPr>
          <a:xfrm>
            <a:off x="8955311" y="4016393"/>
            <a:ext cx="320908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WHAT QUESTION COULD I</a:t>
            </a:r>
          </a:p>
          <a:p>
            <a:pPr algn="ctr"/>
            <a:r>
              <a:rPr lang="en-GB" b="1" dirty="0">
                <a:latin typeface="Times New Roman" panose="02020603050405020304" pitchFamily="18" charset="0"/>
                <a:cs typeface="Times New Roman" panose="02020603050405020304" pitchFamily="18" charset="0"/>
              </a:rPr>
              <a:t>ANSWER WITH THIS?</a:t>
            </a:r>
            <a:endParaRPr lang="en-DE"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DBF5E1C-6118-4357-B6EC-6D18B8989D76}"/>
              </a:ext>
            </a:extLst>
          </p:cNvPr>
          <p:cNvSpPr txBox="1"/>
          <p:nvPr/>
        </p:nvSpPr>
        <p:spPr>
          <a:xfrm>
            <a:off x="8493760" y="6088052"/>
            <a:ext cx="284584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RUN THE STUDY,</a:t>
            </a:r>
          </a:p>
          <a:p>
            <a:pPr algn="ctr"/>
            <a:r>
              <a:rPr lang="en-GB" b="1" dirty="0">
                <a:latin typeface="Times New Roman" panose="02020603050405020304" pitchFamily="18" charset="0"/>
                <a:cs typeface="Times New Roman" panose="02020603050405020304" pitchFamily="18" charset="0"/>
              </a:rPr>
              <a:t>FIGURE IT OUT LATER!</a:t>
            </a:r>
          </a:p>
        </p:txBody>
      </p:sp>
      <p:sp>
        <p:nvSpPr>
          <p:cNvPr id="9" name="TextBox 8">
            <a:extLst>
              <a:ext uri="{FF2B5EF4-FFF2-40B4-BE49-F238E27FC236}">
                <a16:creationId xmlns:a16="http://schemas.microsoft.com/office/drawing/2014/main" id="{F3973AA3-A4BB-4596-9D10-3359534B959D}"/>
              </a:ext>
            </a:extLst>
          </p:cNvPr>
          <p:cNvSpPr txBox="1"/>
          <p:nvPr/>
        </p:nvSpPr>
        <p:spPr>
          <a:xfrm>
            <a:off x="5067690" y="6085096"/>
            <a:ext cx="3307509"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LET’S SEE WHAT HAPPENS!</a:t>
            </a:r>
          </a:p>
        </p:txBody>
      </p:sp>
      <p:sp>
        <p:nvSpPr>
          <p:cNvPr id="10" name="TextBox 9">
            <a:extLst>
              <a:ext uri="{FF2B5EF4-FFF2-40B4-BE49-F238E27FC236}">
                <a16:creationId xmlns:a16="http://schemas.microsoft.com/office/drawing/2014/main" id="{AE5A11D2-E22B-474D-AF38-34DAF42EFAC6}"/>
              </a:ext>
            </a:extLst>
          </p:cNvPr>
          <p:cNvSpPr txBox="1"/>
          <p:nvPr/>
        </p:nvSpPr>
        <p:spPr>
          <a:xfrm>
            <a:off x="4273701" y="4026322"/>
            <a:ext cx="3147208"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ANALYZE, RINSE, REPEAT</a:t>
            </a:r>
          </a:p>
        </p:txBody>
      </p:sp>
      <p:pic>
        <p:nvPicPr>
          <p:cNvPr id="11" name="Picture 10" descr="Diagram&#10;&#10;Description automatically generated">
            <a:extLst>
              <a:ext uri="{FF2B5EF4-FFF2-40B4-BE49-F238E27FC236}">
                <a16:creationId xmlns:a16="http://schemas.microsoft.com/office/drawing/2014/main" id="{A7ACC220-5BD9-4324-8FD7-4A1223EE9ABE}"/>
              </a:ext>
            </a:extLst>
          </p:cNvPr>
          <p:cNvPicPr>
            <a:picLocks noChangeAspect="1"/>
          </p:cNvPicPr>
          <p:nvPr/>
        </p:nvPicPr>
        <p:blipFill rotWithShape="1">
          <a:blip r:embed="rId3">
            <a:extLst>
              <a:ext uri="{28A0092B-C50C-407E-A947-70E740481C1C}">
                <a14:useLocalDpi xmlns:a14="http://schemas.microsoft.com/office/drawing/2010/main" val="0"/>
              </a:ext>
            </a:extLst>
          </a:blip>
          <a:srcRect l="13173" t="64782" r="77154" b="21676"/>
          <a:stretch/>
        </p:blipFill>
        <p:spPr>
          <a:xfrm rot="13963369">
            <a:off x="7022635" y="2478758"/>
            <a:ext cx="732016" cy="1024825"/>
          </a:xfrm>
          <a:prstGeom prst="rect">
            <a:avLst/>
          </a:prstGeom>
        </p:spPr>
      </p:pic>
      <p:sp>
        <p:nvSpPr>
          <p:cNvPr id="12" name="TextBox 11">
            <a:extLst>
              <a:ext uri="{FF2B5EF4-FFF2-40B4-BE49-F238E27FC236}">
                <a16:creationId xmlns:a16="http://schemas.microsoft.com/office/drawing/2014/main" id="{DC3AF331-DC40-4EE3-A48D-11A9A758F57E}"/>
              </a:ext>
            </a:extLst>
          </p:cNvPr>
          <p:cNvSpPr txBox="1"/>
          <p:nvPr/>
        </p:nvSpPr>
        <p:spPr>
          <a:xfrm>
            <a:off x="4367706" y="2212010"/>
            <a:ext cx="3456588"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VOILA, FOUND SOMETHING!</a:t>
            </a:r>
          </a:p>
        </p:txBody>
      </p:sp>
      <p:sp>
        <p:nvSpPr>
          <p:cNvPr id="15" name="Content Placeholder 2">
            <a:extLst>
              <a:ext uri="{FF2B5EF4-FFF2-40B4-BE49-F238E27FC236}">
                <a16:creationId xmlns:a16="http://schemas.microsoft.com/office/drawing/2014/main" id="{0B39168C-D873-FFE2-932D-C9B3ED0364D6}"/>
              </a:ext>
            </a:extLst>
          </p:cNvPr>
          <p:cNvSpPr txBox="1">
            <a:spLocks/>
          </p:cNvSpPr>
          <p:nvPr/>
        </p:nvSpPr>
        <p:spPr>
          <a:xfrm>
            <a:off x="250684" y="1548626"/>
            <a:ext cx="9634011" cy="4351338"/>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8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How science tends to happen:</a:t>
            </a:r>
            <a:endParaRPr lang="en-DE" dirty="0"/>
          </a:p>
        </p:txBody>
      </p:sp>
    </p:spTree>
    <p:extLst>
      <p:ext uri="{BB962C8B-B14F-4D97-AF65-F5344CB8AC3E}">
        <p14:creationId xmlns:p14="http://schemas.microsoft.com/office/powerpoint/2010/main" val="809239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What does it take to be a scientist?</a:t>
            </a:r>
          </a:p>
          <a:p>
            <a:endParaRPr lang="en-GB" dirty="0"/>
          </a:p>
          <a:p>
            <a:r>
              <a:rPr lang="en-GB" dirty="0" err="1"/>
              <a:t>Mentimeter</a:t>
            </a:r>
            <a:r>
              <a:rPr lang="en-GB" dirty="0"/>
              <a:t> exercise</a:t>
            </a:r>
            <a:r>
              <a:rPr lang="en-GB"/>
              <a:t>: </a:t>
            </a:r>
            <a:r>
              <a:rPr lang="en-GB">
                <a:hlinkClick r:id="rId3"/>
              </a:rPr>
              <a:t>https://www.menti.com/alafqrycxxdg</a:t>
            </a:r>
            <a:endParaRPr lang="en-GB"/>
          </a:p>
          <a:p>
            <a:pPr marL="0" indent="0">
              <a:buNone/>
            </a:pPr>
            <a:endParaRPr lang="en-DE" sz="2000" dirty="0"/>
          </a:p>
        </p:txBody>
      </p:sp>
    </p:spTree>
    <p:extLst>
      <p:ext uri="{BB962C8B-B14F-4D97-AF65-F5344CB8AC3E}">
        <p14:creationId xmlns:p14="http://schemas.microsoft.com/office/powerpoint/2010/main" val="2552442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7E62BB01-761E-4EE3-84DB-0B574D7B6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1724" y="218440"/>
            <a:ext cx="6421120" cy="6421120"/>
          </a:xfrm>
          <a:prstGeom prst="rect">
            <a:avLst/>
          </a:prstGeom>
        </p:spPr>
      </p:pic>
      <p:sp>
        <p:nvSpPr>
          <p:cNvPr id="2" name="Title 1">
            <a:extLst>
              <a:ext uri="{FF2B5EF4-FFF2-40B4-BE49-F238E27FC236}">
                <a16:creationId xmlns:a16="http://schemas.microsoft.com/office/drawing/2014/main" id="{8C7EDBCA-813F-4B5A-B592-68FFD07BD2A0}"/>
              </a:ext>
            </a:extLst>
          </p:cNvPr>
          <p:cNvSpPr>
            <a:spLocks noGrp="1"/>
          </p:cNvSpPr>
          <p:nvPr>
            <p:ph type="title"/>
          </p:nvPr>
        </p:nvSpPr>
        <p:spPr/>
        <p:txBody>
          <a:bodyPr/>
          <a:lstStyle/>
          <a:p>
            <a:r>
              <a:rPr lang="en-GB" dirty="0"/>
              <a:t>A short history…</a:t>
            </a:r>
            <a:endParaRPr lang="en-DE" dirty="0"/>
          </a:p>
        </p:txBody>
      </p:sp>
      <p:sp>
        <p:nvSpPr>
          <p:cNvPr id="3" name="Content Placeholder 2">
            <a:extLst>
              <a:ext uri="{FF2B5EF4-FFF2-40B4-BE49-F238E27FC236}">
                <a16:creationId xmlns:a16="http://schemas.microsoft.com/office/drawing/2014/main" id="{447CF23C-1096-4207-99CF-E88A3B85EFE6}"/>
              </a:ext>
            </a:extLst>
          </p:cNvPr>
          <p:cNvSpPr>
            <a:spLocks noGrp="1"/>
          </p:cNvSpPr>
          <p:nvPr>
            <p:ph idx="1"/>
          </p:nvPr>
        </p:nvSpPr>
        <p:spPr>
          <a:xfrm>
            <a:off x="250684" y="1548626"/>
            <a:ext cx="9634011" cy="4351338"/>
          </a:xfrm>
        </p:spPr>
        <p:txBody>
          <a:bodyPr/>
          <a:lstStyle/>
          <a:p>
            <a:r>
              <a:rPr lang="en-GB" dirty="0"/>
              <a:t>How science tends to happen:</a:t>
            </a:r>
            <a:endParaRPr lang="en-DE" dirty="0"/>
          </a:p>
        </p:txBody>
      </p:sp>
      <p:sp>
        <p:nvSpPr>
          <p:cNvPr id="7" name="TextBox 6">
            <a:extLst>
              <a:ext uri="{FF2B5EF4-FFF2-40B4-BE49-F238E27FC236}">
                <a16:creationId xmlns:a16="http://schemas.microsoft.com/office/drawing/2014/main" id="{6F216C4E-50BF-41B7-9A6A-D574DCD9E3C3}"/>
              </a:ext>
            </a:extLst>
          </p:cNvPr>
          <p:cNvSpPr txBox="1"/>
          <p:nvPr/>
        </p:nvSpPr>
        <p:spPr>
          <a:xfrm>
            <a:off x="8955311" y="4016393"/>
            <a:ext cx="320908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WHAT QUESTION COULD I</a:t>
            </a:r>
          </a:p>
          <a:p>
            <a:pPr algn="ctr"/>
            <a:r>
              <a:rPr lang="en-GB" b="1" dirty="0">
                <a:latin typeface="Times New Roman" panose="02020603050405020304" pitchFamily="18" charset="0"/>
                <a:cs typeface="Times New Roman" panose="02020603050405020304" pitchFamily="18" charset="0"/>
              </a:rPr>
              <a:t>ANSWER WITH THIS?</a:t>
            </a:r>
            <a:endParaRPr lang="en-DE"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C3A6791-BA1C-4DAD-97A9-2EE341085D98}"/>
              </a:ext>
            </a:extLst>
          </p:cNvPr>
          <p:cNvSpPr txBox="1"/>
          <p:nvPr/>
        </p:nvSpPr>
        <p:spPr>
          <a:xfrm>
            <a:off x="8493760" y="6088052"/>
            <a:ext cx="2845844" cy="646331"/>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RUN THE STUDY,</a:t>
            </a:r>
          </a:p>
          <a:p>
            <a:pPr algn="ctr"/>
            <a:r>
              <a:rPr lang="en-GB" b="1" dirty="0">
                <a:latin typeface="Times New Roman" panose="02020603050405020304" pitchFamily="18" charset="0"/>
                <a:cs typeface="Times New Roman" panose="02020603050405020304" pitchFamily="18" charset="0"/>
              </a:rPr>
              <a:t>FIGURE IT OUT LATER!</a:t>
            </a:r>
          </a:p>
        </p:txBody>
      </p:sp>
      <p:sp>
        <p:nvSpPr>
          <p:cNvPr id="9" name="TextBox 8">
            <a:extLst>
              <a:ext uri="{FF2B5EF4-FFF2-40B4-BE49-F238E27FC236}">
                <a16:creationId xmlns:a16="http://schemas.microsoft.com/office/drawing/2014/main" id="{2290B630-F41E-4017-8D0E-B2A4D22E63BE}"/>
              </a:ext>
            </a:extLst>
          </p:cNvPr>
          <p:cNvSpPr txBox="1"/>
          <p:nvPr/>
        </p:nvSpPr>
        <p:spPr>
          <a:xfrm>
            <a:off x="5067690" y="6085096"/>
            <a:ext cx="3307509"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LET’S SEE WHAT HAPPENS!</a:t>
            </a:r>
          </a:p>
        </p:txBody>
      </p:sp>
      <p:sp>
        <p:nvSpPr>
          <p:cNvPr id="10" name="TextBox 9">
            <a:extLst>
              <a:ext uri="{FF2B5EF4-FFF2-40B4-BE49-F238E27FC236}">
                <a16:creationId xmlns:a16="http://schemas.microsoft.com/office/drawing/2014/main" id="{55D9229C-C66F-4C85-831C-F576F88CD78C}"/>
              </a:ext>
            </a:extLst>
          </p:cNvPr>
          <p:cNvSpPr txBox="1"/>
          <p:nvPr/>
        </p:nvSpPr>
        <p:spPr>
          <a:xfrm>
            <a:off x="4273701" y="4026322"/>
            <a:ext cx="3147208"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ANALYZE, RINSE, REPEAT</a:t>
            </a:r>
          </a:p>
        </p:txBody>
      </p:sp>
      <p:pic>
        <p:nvPicPr>
          <p:cNvPr id="17" name="Picture 16" descr="Diagram&#10;&#10;Description automatically generated">
            <a:extLst>
              <a:ext uri="{FF2B5EF4-FFF2-40B4-BE49-F238E27FC236}">
                <a16:creationId xmlns:a16="http://schemas.microsoft.com/office/drawing/2014/main" id="{9F76C31C-664E-414B-80E4-0D36B5164DDE}"/>
              </a:ext>
            </a:extLst>
          </p:cNvPr>
          <p:cNvPicPr>
            <a:picLocks noChangeAspect="1"/>
          </p:cNvPicPr>
          <p:nvPr/>
        </p:nvPicPr>
        <p:blipFill rotWithShape="1">
          <a:blip r:embed="rId3">
            <a:extLst>
              <a:ext uri="{28A0092B-C50C-407E-A947-70E740481C1C}">
                <a14:useLocalDpi xmlns:a14="http://schemas.microsoft.com/office/drawing/2010/main" val="0"/>
              </a:ext>
            </a:extLst>
          </a:blip>
          <a:srcRect l="13173" t="64782" r="77154" b="21676"/>
          <a:stretch/>
        </p:blipFill>
        <p:spPr>
          <a:xfrm rot="13963369">
            <a:off x="7022635" y="2478758"/>
            <a:ext cx="732016" cy="1024825"/>
          </a:xfrm>
          <a:prstGeom prst="rect">
            <a:avLst/>
          </a:prstGeom>
        </p:spPr>
      </p:pic>
      <p:sp>
        <p:nvSpPr>
          <p:cNvPr id="11" name="TextBox 10">
            <a:extLst>
              <a:ext uri="{FF2B5EF4-FFF2-40B4-BE49-F238E27FC236}">
                <a16:creationId xmlns:a16="http://schemas.microsoft.com/office/drawing/2014/main" id="{E895E8F7-0888-473D-9B09-8D4C70D9EC52}"/>
              </a:ext>
            </a:extLst>
          </p:cNvPr>
          <p:cNvSpPr txBox="1"/>
          <p:nvPr/>
        </p:nvSpPr>
        <p:spPr>
          <a:xfrm>
            <a:off x="4367706" y="2212010"/>
            <a:ext cx="3456588" cy="369332"/>
          </a:xfrm>
          <a:prstGeom prst="rect">
            <a:avLst/>
          </a:prstGeom>
          <a:solidFill>
            <a:schemeClr val="bg1"/>
          </a:solidFill>
        </p:spPr>
        <p:txBody>
          <a:bodyPr wrap="none" rtlCol="0">
            <a:spAutoFit/>
          </a:bodyPr>
          <a:lstStyle/>
          <a:p>
            <a:pPr algn="ctr"/>
            <a:r>
              <a:rPr lang="en-GB" b="1" dirty="0">
                <a:latin typeface="Times New Roman" panose="02020603050405020304" pitchFamily="18" charset="0"/>
                <a:cs typeface="Times New Roman" panose="02020603050405020304" pitchFamily="18" charset="0"/>
              </a:rPr>
              <a:t>VOILA, FOUND SOMETHING!</a:t>
            </a:r>
          </a:p>
        </p:txBody>
      </p:sp>
      <p:pic>
        <p:nvPicPr>
          <p:cNvPr id="20" name="Picture 19" descr="Diagram&#10;&#10;Description automatically generated">
            <a:extLst>
              <a:ext uri="{FF2B5EF4-FFF2-40B4-BE49-F238E27FC236}">
                <a16:creationId xmlns:a16="http://schemas.microsoft.com/office/drawing/2014/main" id="{3CFCE93D-03C8-44C9-A62E-F1EE4925BD93}"/>
              </a:ext>
            </a:extLst>
          </p:cNvPr>
          <p:cNvPicPr>
            <a:picLocks noChangeAspect="1"/>
          </p:cNvPicPr>
          <p:nvPr/>
        </p:nvPicPr>
        <p:blipFill rotWithShape="1">
          <a:blip r:embed="rId3">
            <a:extLst>
              <a:ext uri="{28A0092B-C50C-407E-A947-70E740481C1C}">
                <a14:useLocalDpi xmlns:a14="http://schemas.microsoft.com/office/drawing/2010/main" val="0"/>
              </a:ext>
            </a:extLst>
          </a:blip>
          <a:srcRect l="77620" t="20554" r="9117" b="60708"/>
          <a:stretch/>
        </p:blipFill>
        <p:spPr>
          <a:xfrm rot="20232703">
            <a:off x="8703117" y="754673"/>
            <a:ext cx="1607392" cy="2270949"/>
          </a:xfrm>
          <a:prstGeom prst="rect">
            <a:avLst/>
          </a:prstGeom>
        </p:spPr>
      </p:pic>
      <p:sp>
        <p:nvSpPr>
          <p:cNvPr id="5" name="TextBox 4">
            <a:extLst>
              <a:ext uri="{FF2B5EF4-FFF2-40B4-BE49-F238E27FC236}">
                <a16:creationId xmlns:a16="http://schemas.microsoft.com/office/drawing/2014/main" id="{A4CA5029-BD50-429B-97AE-F42C579D4627}"/>
              </a:ext>
            </a:extLst>
          </p:cNvPr>
          <p:cNvSpPr txBox="1"/>
          <p:nvPr/>
        </p:nvSpPr>
        <p:spPr>
          <a:xfrm>
            <a:off x="8869680" y="2773680"/>
            <a:ext cx="1212191" cy="461665"/>
          </a:xfrm>
          <a:prstGeom prst="rect">
            <a:avLst/>
          </a:prstGeom>
          <a:noFill/>
        </p:spPr>
        <p:txBody>
          <a:bodyPr wrap="none" rtlCol="0">
            <a:spAutoFit/>
          </a:bodyPr>
          <a:lstStyle/>
          <a:p>
            <a:r>
              <a:rPr lang="en-GB" sz="2400" b="1" dirty="0">
                <a:latin typeface="Times New Roman" panose="02020603050405020304" pitchFamily="18" charset="0"/>
                <a:cs typeface="Times New Roman" panose="02020603050405020304" pitchFamily="18" charset="0"/>
              </a:rPr>
              <a:t>SORTA</a:t>
            </a:r>
            <a:endParaRPr lang="en-DE" sz="2400" b="1" dirty="0">
              <a:latin typeface="Times New Roman" panose="020206030504050203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506FF8A9-90F3-4EE9-9596-7E0D0474A058}"/>
              </a:ext>
            </a:extLst>
          </p:cNvPr>
          <p:cNvSpPr/>
          <p:nvPr/>
        </p:nvSpPr>
        <p:spPr>
          <a:xfrm rot="20033946">
            <a:off x="10191823" y="492793"/>
            <a:ext cx="694839" cy="2284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Tree>
    <p:extLst>
      <p:ext uri="{BB962C8B-B14F-4D97-AF65-F5344CB8AC3E}">
        <p14:creationId xmlns:p14="http://schemas.microsoft.com/office/powerpoint/2010/main" val="21807658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iagram&#10;&#10;Description automatically generated">
            <a:extLst>
              <a:ext uri="{FF2B5EF4-FFF2-40B4-BE49-F238E27FC236}">
                <a16:creationId xmlns:a16="http://schemas.microsoft.com/office/drawing/2014/main" id="{1B6260A3-0B90-4FC5-AE53-648016FAC63A}"/>
              </a:ext>
            </a:extLst>
          </p:cNvPr>
          <p:cNvPicPr>
            <a:picLocks noChangeAspect="1"/>
          </p:cNvPicPr>
          <p:nvPr/>
        </p:nvPicPr>
        <p:blipFill>
          <a:blip r:embed="rId2"/>
          <a:stretch>
            <a:fillRect/>
          </a:stretch>
        </p:blipFill>
        <p:spPr>
          <a:xfrm>
            <a:off x="4019016" y="1020279"/>
            <a:ext cx="4153967" cy="5741470"/>
          </a:xfrm>
          <a:prstGeom prst="rect">
            <a:avLst/>
          </a:prstGeom>
        </p:spPr>
      </p:pic>
      <p:sp>
        <p:nvSpPr>
          <p:cNvPr id="2" name="Title 1">
            <a:extLst>
              <a:ext uri="{FF2B5EF4-FFF2-40B4-BE49-F238E27FC236}">
                <a16:creationId xmlns:a16="http://schemas.microsoft.com/office/drawing/2014/main" id="{A2A17A96-B253-A0A3-78AB-CE4E27461C61}"/>
              </a:ext>
            </a:extLst>
          </p:cNvPr>
          <p:cNvSpPr>
            <a:spLocks noGrp="1"/>
          </p:cNvSpPr>
          <p:nvPr>
            <p:ph type="title"/>
          </p:nvPr>
        </p:nvSpPr>
        <p:spPr>
          <a:xfrm>
            <a:off x="16568" y="0"/>
            <a:ext cx="9634011" cy="1325563"/>
          </a:xfrm>
        </p:spPr>
        <p:txBody>
          <a:bodyPr/>
          <a:lstStyle/>
          <a:p>
            <a:r>
              <a:rPr lang="en-GB"/>
              <a:t>The problem with p values</a:t>
            </a:r>
            <a:endParaRPr lang="en-DE" dirty="0"/>
          </a:p>
        </p:txBody>
      </p:sp>
    </p:spTree>
    <p:extLst>
      <p:ext uri="{BB962C8B-B14F-4D97-AF65-F5344CB8AC3E}">
        <p14:creationId xmlns:p14="http://schemas.microsoft.com/office/powerpoint/2010/main" val="2748291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51E6-8DE3-43C3-9173-36CE9ED2C7E5}"/>
              </a:ext>
            </a:extLst>
          </p:cNvPr>
          <p:cNvSpPr>
            <a:spLocks noGrp="1"/>
          </p:cNvSpPr>
          <p:nvPr>
            <p:ph type="title"/>
          </p:nvPr>
        </p:nvSpPr>
        <p:spPr/>
        <p:txBody>
          <a:bodyPr/>
          <a:lstStyle/>
          <a:p>
            <a:r>
              <a:rPr lang="en-GB" dirty="0"/>
              <a:t>What is the meaning of a p value?</a:t>
            </a:r>
            <a:endParaRPr lang="en-DE" dirty="0"/>
          </a:p>
        </p:txBody>
      </p:sp>
      <p:sp>
        <p:nvSpPr>
          <p:cNvPr id="3" name="Content Placeholder 2">
            <a:extLst>
              <a:ext uri="{FF2B5EF4-FFF2-40B4-BE49-F238E27FC236}">
                <a16:creationId xmlns:a16="http://schemas.microsoft.com/office/drawing/2014/main" id="{32B6AD88-C38D-4873-9332-51B2F983CBC7}"/>
              </a:ext>
            </a:extLst>
          </p:cNvPr>
          <p:cNvSpPr>
            <a:spLocks noGrp="1"/>
          </p:cNvSpPr>
          <p:nvPr>
            <p:ph idx="1"/>
          </p:nvPr>
        </p:nvSpPr>
        <p:spPr/>
        <p:txBody>
          <a:bodyPr>
            <a:normAutofit/>
          </a:bodyPr>
          <a:lstStyle/>
          <a:p>
            <a:pPr marL="0" indent="0">
              <a:buNone/>
            </a:pPr>
            <a:r>
              <a:rPr lang="en-GB" dirty="0" err="1"/>
              <a:t>Mentimeter</a:t>
            </a:r>
            <a:r>
              <a:rPr lang="en-GB" dirty="0"/>
              <a:t> exercise</a:t>
            </a:r>
            <a:r>
              <a:rPr lang="en-GB"/>
              <a:t>: </a:t>
            </a:r>
            <a:r>
              <a:rPr lang="en-GB">
                <a:hlinkClick r:id="rId2"/>
              </a:rPr>
              <a:t>https://www.menti.com/k457hs5o9o</a:t>
            </a:r>
            <a:endParaRPr lang="en-GB"/>
          </a:p>
          <a:p>
            <a:pPr marL="0" indent="0">
              <a:buNone/>
            </a:pPr>
            <a:endParaRPr lang="en-DE" sz="2000" dirty="0"/>
          </a:p>
        </p:txBody>
      </p:sp>
    </p:spTree>
    <p:extLst>
      <p:ext uri="{BB962C8B-B14F-4D97-AF65-F5344CB8AC3E}">
        <p14:creationId xmlns:p14="http://schemas.microsoft.com/office/powerpoint/2010/main" val="370278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4742A26-A7F2-445E-A1F4-D561C17C7E7F}"/>
              </a:ext>
            </a:extLst>
          </p:cNvPr>
          <p:cNvPicPr>
            <a:picLocks noChangeAspect="1"/>
          </p:cNvPicPr>
          <p:nvPr/>
        </p:nvPicPr>
        <p:blipFill rotWithShape="1">
          <a:blip r:embed="rId2"/>
          <a:srcRect t="21414"/>
          <a:stretch/>
        </p:blipFill>
        <p:spPr>
          <a:xfrm>
            <a:off x="2479683" y="650240"/>
            <a:ext cx="7232634" cy="5557520"/>
          </a:xfrm>
          <a:prstGeom prst="rect">
            <a:avLst/>
          </a:prstGeom>
        </p:spPr>
      </p:pic>
    </p:spTree>
    <p:extLst>
      <p:ext uri="{BB962C8B-B14F-4D97-AF65-F5344CB8AC3E}">
        <p14:creationId xmlns:p14="http://schemas.microsoft.com/office/powerpoint/2010/main" val="17146190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C7E6-EA0C-4D33-BD1D-46EBBB8D4D69}"/>
              </a:ext>
            </a:extLst>
          </p:cNvPr>
          <p:cNvSpPr>
            <a:spLocks noGrp="1"/>
          </p:cNvSpPr>
          <p:nvPr>
            <p:ph type="title"/>
          </p:nvPr>
        </p:nvSpPr>
        <p:spPr/>
        <p:txBody>
          <a:bodyPr/>
          <a:lstStyle/>
          <a:p>
            <a:r>
              <a:rPr lang="en-GB"/>
              <a:t>The problem with p values</a:t>
            </a:r>
            <a:endParaRPr lang="en-DE" dirty="0"/>
          </a:p>
        </p:txBody>
      </p:sp>
      <p:sp>
        <p:nvSpPr>
          <p:cNvPr id="3" name="Content Placeholder 2">
            <a:extLst>
              <a:ext uri="{FF2B5EF4-FFF2-40B4-BE49-F238E27FC236}">
                <a16:creationId xmlns:a16="http://schemas.microsoft.com/office/drawing/2014/main" id="{D87A44BB-A991-4663-AB65-22CDC61FB5E2}"/>
              </a:ext>
            </a:extLst>
          </p:cNvPr>
          <p:cNvSpPr>
            <a:spLocks noGrp="1"/>
          </p:cNvSpPr>
          <p:nvPr>
            <p:ph idx="1"/>
          </p:nvPr>
        </p:nvSpPr>
        <p:spPr/>
        <p:txBody>
          <a:bodyPr>
            <a:normAutofit/>
          </a:bodyPr>
          <a:lstStyle/>
          <a:p>
            <a:r>
              <a:rPr lang="en-GB" sz="2400" dirty="0"/>
              <a:t>P values aren’t even that informative, anyway!</a:t>
            </a:r>
          </a:p>
          <a:p>
            <a:pPr>
              <a:lnSpc>
                <a:spcPct val="100000"/>
              </a:lnSpc>
            </a:pPr>
            <a:r>
              <a:rPr lang="en-GB" sz="2400" dirty="0"/>
              <a:t>You are usually asking if “there is a difference” – not how much of a difference, not whether it is a </a:t>
            </a:r>
            <a:r>
              <a:rPr lang="en-GB" sz="2400" b="1" dirty="0"/>
              <a:t>meaningful </a:t>
            </a:r>
            <a:r>
              <a:rPr lang="en-GB" sz="2400" dirty="0"/>
              <a:t>difference, predictions are so vague that you set yourself up for finding significance from the beginning</a:t>
            </a:r>
          </a:p>
          <a:p>
            <a:r>
              <a:rPr lang="en-GB" sz="2400" dirty="0"/>
              <a:t>Example: </a:t>
            </a:r>
          </a:p>
          <a:p>
            <a:pPr lvl="1">
              <a:lnSpc>
                <a:spcPct val="100000"/>
              </a:lnSpc>
            </a:pPr>
            <a:r>
              <a:rPr lang="en-GB" sz="2400" dirty="0"/>
              <a:t>Creativity training study – do statistically significant assessment scores lead to more creative output? Promotion at work?</a:t>
            </a:r>
          </a:p>
        </p:txBody>
      </p:sp>
    </p:spTree>
    <p:extLst>
      <p:ext uri="{BB962C8B-B14F-4D97-AF65-F5344CB8AC3E}">
        <p14:creationId xmlns:p14="http://schemas.microsoft.com/office/powerpoint/2010/main" val="1365375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66926A9-7454-4B36-9E58-56981F5D0004}"/>
              </a:ext>
            </a:extLst>
          </p:cNvPr>
          <p:cNvSpPr>
            <a:spLocks noGrp="1"/>
          </p:cNvSpPr>
          <p:nvPr>
            <p:ph idx="1"/>
          </p:nvPr>
        </p:nvSpPr>
        <p:spPr>
          <a:xfrm>
            <a:off x="777240" y="2014194"/>
            <a:ext cx="10058400" cy="3849624"/>
          </a:xfrm>
        </p:spPr>
        <p:txBody>
          <a:bodyPr>
            <a:noAutofit/>
          </a:bodyPr>
          <a:lstStyle/>
          <a:p>
            <a:pPr>
              <a:lnSpc>
                <a:spcPct val="100000"/>
              </a:lnSpc>
            </a:pPr>
            <a:r>
              <a:rPr lang="en-GB" sz="2400"/>
              <a:t>P</a:t>
            </a:r>
            <a:r>
              <a:rPr lang="en-GB" sz="2400" dirty="0"/>
              <a:t>=0.05, a </a:t>
            </a:r>
            <a:r>
              <a:rPr lang="en-GB" sz="2400" dirty="0" err="1"/>
              <a:t>cutoff</a:t>
            </a:r>
            <a:r>
              <a:rPr lang="en-GB" sz="2400" dirty="0"/>
              <a:t> frequently used to denote significance, as an arbitrary value that is not evidence-based</a:t>
            </a:r>
          </a:p>
          <a:p>
            <a:pPr>
              <a:lnSpc>
                <a:spcPct val="100000"/>
              </a:lnSpc>
            </a:pPr>
            <a:r>
              <a:rPr lang="en-GB" sz="2400" dirty="0"/>
              <a:t>The distinction “significant” vs. “non-significant” is a convenience. It does not indicate that a finding should be completely ignored or endorsed</a:t>
            </a:r>
          </a:p>
          <a:p>
            <a:pPr>
              <a:lnSpc>
                <a:spcPct val="100000"/>
              </a:lnSpc>
            </a:pPr>
            <a:r>
              <a:rPr lang="en-GB" sz="2400" dirty="0"/>
              <a:t>A statistically significant finding is not necessarily “important”; a non-significant finding is not necessarily of no importance</a:t>
            </a:r>
          </a:p>
          <a:p>
            <a:pPr>
              <a:lnSpc>
                <a:spcPct val="100000"/>
              </a:lnSpc>
            </a:pPr>
            <a:r>
              <a:rPr lang="en-GB" sz="2400" dirty="0"/>
              <a:t>Failing to reject the null hypothesis (e.g., P &gt; 0.05) does not “prove” the null hypothesis is true</a:t>
            </a:r>
          </a:p>
          <a:p>
            <a:pPr>
              <a:lnSpc>
                <a:spcPct val="100000"/>
              </a:lnSpc>
            </a:pPr>
            <a:r>
              <a:rPr lang="en-GB" sz="2400" b="1" dirty="0"/>
              <a:t>P values should </a:t>
            </a:r>
            <a:r>
              <a:rPr lang="en-GB" sz="2400" b="1" i="1" dirty="0"/>
              <a:t>always</a:t>
            </a:r>
            <a:r>
              <a:rPr lang="en-GB" sz="2400" b="1" dirty="0"/>
              <a:t> be accompanied by an estimate of effect size and a measure of the estimates’ precision (e.g., SD, SE, or 95% CI)</a:t>
            </a:r>
            <a:endParaRPr lang="en-DE" sz="2400" b="1" dirty="0"/>
          </a:p>
        </p:txBody>
      </p:sp>
      <p:sp>
        <p:nvSpPr>
          <p:cNvPr id="7" name="Title 1">
            <a:extLst>
              <a:ext uri="{FF2B5EF4-FFF2-40B4-BE49-F238E27FC236}">
                <a16:creationId xmlns:a16="http://schemas.microsoft.com/office/drawing/2014/main" id="{E0953BCE-AEF4-4CFB-98A3-969E65571C30}"/>
              </a:ext>
            </a:extLst>
          </p:cNvPr>
          <p:cNvSpPr>
            <a:spLocks noGrp="1"/>
          </p:cNvSpPr>
          <p:nvPr>
            <p:ph type="title"/>
          </p:nvPr>
        </p:nvSpPr>
        <p:spPr>
          <a:xfrm>
            <a:off x="1066800" y="642594"/>
            <a:ext cx="10058400" cy="1371600"/>
          </a:xfrm>
        </p:spPr>
        <p:txBody>
          <a:bodyPr/>
          <a:lstStyle/>
          <a:p>
            <a:r>
              <a:rPr lang="en-GB" dirty="0"/>
              <a:t>What you need to know…</a:t>
            </a:r>
            <a:endParaRPr lang="en-DE" dirty="0"/>
          </a:p>
        </p:txBody>
      </p:sp>
      <p:sp>
        <p:nvSpPr>
          <p:cNvPr id="4" name="TextBox 3">
            <a:extLst>
              <a:ext uri="{FF2B5EF4-FFF2-40B4-BE49-F238E27FC236}">
                <a16:creationId xmlns:a16="http://schemas.microsoft.com/office/drawing/2014/main" id="{54A6434A-1C03-4A8B-8C4A-EA088E290473}"/>
              </a:ext>
            </a:extLst>
          </p:cNvPr>
          <p:cNvSpPr txBox="1"/>
          <p:nvPr/>
        </p:nvSpPr>
        <p:spPr>
          <a:xfrm>
            <a:off x="76596" y="6581001"/>
            <a:ext cx="10022295" cy="276999"/>
          </a:xfrm>
          <a:prstGeom prst="rect">
            <a:avLst/>
          </a:prstGeom>
          <a:noFill/>
        </p:spPr>
        <p:txBody>
          <a:bodyPr wrap="none" rtlCol="0">
            <a:spAutoFit/>
          </a:bodyPr>
          <a:lstStyle/>
          <a:p>
            <a:r>
              <a:rPr lang="en-GB" sz="1200" dirty="0"/>
              <a:t>From Sorkin et al. </a:t>
            </a:r>
            <a:r>
              <a:rPr lang="en-GB" sz="1200" b="0" i="1" dirty="0">
                <a:solidFill>
                  <a:srgbClr val="2A2A2A"/>
                </a:solidFill>
                <a:effectLst/>
                <a:latin typeface="Source Sans Pro" panose="020B0503030403020204" pitchFamily="34" charset="0"/>
              </a:rPr>
              <a:t>The American Journal of Clinical Nutrition</a:t>
            </a:r>
            <a:r>
              <a:rPr lang="en-GB" sz="1200" b="0" i="0" dirty="0">
                <a:solidFill>
                  <a:srgbClr val="2A2A2A"/>
                </a:solidFill>
                <a:effectLst/>
                <a:latin typeface="Source Sans Pro" panose="020B0503030403020204" pitchFamily="34" charset="0"/>
              </a:rPr>
              <a:t>, Volume 114, Issue 4, October 2021, Pages 1280–1285, </a:t>
            </a:r>
            <a:r>
              <a:rPr lang="en-GB" sz="1200" b="0" i="0" u="none" strike="noStrike" dirty="0">
                <a:solidFill>
                  <a:srgbClr val="006FB7"/>
                </a:solidFill>
                <a:effectLst/>
                <a:latin typeface="Source Sans Pro" panose="020B0503030403020204" pitchFamily="34" charset="0"/>
                <a:hlinkClick r:id="rId3"/>
              </a:rPr>
              <a:t>https://doi.org/10.1093/ajcn/nqab223</a:t>
            </a:r>
            <a:endParaRPr lang="en-DE" sz="1200" dirty="0"/>
          </a:p>
        </p:txBody>
      </p:sp>
    </p:spTree>
    <p:extLst>
      <p:ext uri="{BB962C8B-B14F-4D97-AF65-F5344CB8AC3E}">
        <p14:creationId xmlns:p14="http://schemas.microsoft.com/office/powerpoint/2010/main" val="51798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1EF3-E9E0-45A6-A3B1-4F15A8AB7B48}"/>
              </a:ext>
            </a:extLst>
          </p:cNvPr>
          <p:cNvSpPr>
            <a:spLocks noGrp="1"/>
          </p:cNvSpPr>
          <p:nvPr>
            <p:ph type="title"/>
          </p:nvPr>
        </p:nvSpPr>
        <p:spPr/>
        <p:txBody>
          <a:bodyPr/>
          <a:lstStyle/>
          <a:p>
            <a:r>
              <a:rPr lang="en-GB"/>
              <a:t>Misleading figures</a:t>
            </a:r>
            <a:endParaRPr lang="en-DE" dirty="0"/>
          </a:p>
        </p:txBody>
      </p:sp>
      <p:pic>
        <p:nvPicPr>
          <p:cNvPr id="6" name="Picture 5">
            <a:extLst>
              <a:ext uri="{FF2B5EF4-FFF2-40B4-BE49-F238E27FC236}">
                <a16:creationId xmlns:a16="http://schemas.microsoft.com/office/drawing/2014/main" id="{8B7DB337-8B88-4869-AD2A-CDA80A0EAC4E}"/>
              </a:ext>
            </a:extLst>
          </p:cNvPr>
          <p:cNvPicPr>
            <a:picLocks noChangeAspect="1"/>
          </p:cNvPicPr>
          <p:nvPr/>
        </p:nvPicPr>
        <p:blipFill>
          <a:blip r:embed="rId2"/>
          <a:stretch>
            <a:fillRect/>
          </a:stretch>
        </p:blipFill>
        <p:spPr>
          <a:xfrm>
            <a:off x="3101310" y="2014194"/>
            <a:ext cx="5989380" cy="3600000"/>
          </a:xfrm>
          <a:prstGeom prst="rect">
            <a:avLst/>
          </a:prstGeom>
        </p:spPr>
      </p:pic>
    </p:spTree>
    <p:extLst>
      <p:ext uri="{BB962C8B-B14F-4D97-AF65-F5344CB8AC3E}">
        <p14:creationId xmlns:p14="http://schemas.microsoft.com/office/powerpoint/2010/main" val="21785067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1EF3-E9E0-45A6-A3B1-4F15A8AB7B48}"/>
              </a:ext>
            </a:extLst>
          </p:cNvPr>
          <p:cNvSpPr>
            <a:spLocks noGrp="1"/>
          </p:cNvSpPr>
          <p:nvPr>
            <p:ph type="title"/>
          </p:nvPr>
        </p:nvSpPr>
        <p:spPr/>
        <p:txBody>
          <a:bodyPr/>
          <a:lstStyle/>
          <a:p>
            <a:r>
              <a:rPr lang="en-GB"/>
              <a:t>Misleading figures</a:t>
            </a:r>
            <a:endParaRPr lang="en-DE" dirty="0"/>
          </a:p>
        </p:txBody>
      </p:sp>
      <p:pic>
        <p:nvPicPr>
          <p:cNvPr id="3" name="Picture 2">
            <a:extLst>
              <a:ext uri="{FF2B5EF4-FFF2-40B4-BE49-F238E27FC236}">
                <a16:creationId xmlns:a16="http://schemas.microsoft.com/office/drawing/2014/main" id="{EDBC4419-8BD9-46E7-92DF-D0879246C835}"/>
              </a:ext>
            </a:extLst>
          </p:cNvPr>
          <p:cNvPicPr>
            <a:picLocks noChangeAspect="1"/>
          </p:cNvPicPr>
          <p:nvPr/>
        </p:nvPicPr>
        <p:blipFill>
          <a:blip r:embed="rId2"/>
          <a:stretch>
            <a:fillRect/>
          </a:stretch>
        </p:blipFill>
        <p:spPr>
          <a:xfrm>
            <a:off x="3101310" y="2014194"/>
            <a:ext cx="5989380" cy="3600000"/>
          </a:xfrm>
          <a:prstGeom prst="rect">
            <a:avLst/>
          </a:prstGeom>
        </p:spPr>
      </p:pic>
    </p:spTree>
    <p:extLst>
      <p:ext uri="{BB962C8B-B14F-4D97-AF65-F5344CB8AC3E}">
        <p14:creationId xmlns:p14="http://schemas.microsoft.com/office/powerpoint/2010/main" val="3475115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111552-F736-435E-84E6-20C1CD82BDBA}"/>
              </a:ext>
            </a:extLst>
          </p:cNvPr>
          <p:cNvPicPr>
            <a:picLocks noChangeAspect="1"/>
          </p:cNvPicPr>
          <p:nvPr/>
        </p:nvPicPr>
        <p:blipFill>
          <a:blip r:embed="rId2"/>
          <a:stretch>
            <a:fillRect/>
          </a:stretch>
        </p:blipFill>
        <p:spPr>
          <a:xfrm>
            <a:off x="3098660" y="2014194"/>
            <a:ext cx="5994679" cy="3600000"/>
          </a:xfrm>
          <a:prstGeom prst="rect">
            <a:avLst/>
          </a:prstGeom>
        </p:spPr>
      </p:pic>
      <p:sp>
        <p:nvSpPr>
          <p:cNvPr id="2" name="Rectangle 1">
            <a:extLst>
              <a:ext uri="{FF2B5EF4-FFF2-40B4-BE49-F238E27FC236}">
                <a16:creationId xmlns:a16="http://schemas.microsoft.com/office/drawing/2014/main" id="{C4482D47-8BE6-4542-8912-AD2844520D7E}"/>
              </a:ext>
            </a:extLst>
          </p:cNvPr>
          <p:cNvSpPr/>
          <p:nvPr/>
        </p:nvSpPr>
        <p:spPr>
          <a:xfrm>
            <a:off x="3156156" y="2861184"/>
            <a:ext cx="422787" cy="530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Title 1">
            <a:extLst>
              <a:ext uri="{FF2B5EF4-FFF2-40B4-BE49-F238E27FC236}">
                <a16:creationId xmlns:a16="http://schemas.microsoft.com/office/drawing/2014/main" id="{DD8121CC-1F64-220D-327B-1BDEB2E87F1E}"/>
              </a:ext>
            </a:extLst>
          </p:cNvPr>
          <p:cNvSpPr>
            <a:spLocks noGrp="1"/>
          </p:cNvSpPr>
          <p:nvPr>
            <p:ph type="title"/>
          </p:nvPr>
        </p:nvSpPr>
        <p:spPr>
          <a:xfrm>
            <a:off x="1069848" y="502920"/>
            <a:ext cx="9634011" cy="1325563"/>
          </a:xfrm>
        </p:spPr>
        <p:txBody>
          <a:bodyPr/>
          <a:lstStyle/>
          <a:p>
            <a:r>
              <a:rPr lang="en-GB"/>
              <a:t>Misleading figures</a:t>
            </a:r>
            <a:endParaRPr lang="en-DE" dirty="0"/>
          </a:p>
        </p:txBody>
      </p:sp>
    </p:spTree>
    <p:extLst>
      <p:ext uri="{BB962C8B-B14F-4D97-AF65-F5344CB8AC3E}">
        <p14:creationId xmlns:p14="http://schemas.microsoft.com/office/powerpoint/2010/main" val="3303215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1EF3-E9E0-45A6-A3B1-4F15A8AB7B48}"/>
              </a:ext>
            </a:extLst>
          </p:cNvPr>
          <p:cNvSpPr>
            <a:spLocks noGrp="1"/>
          </p:cNvSpPr>
          <p:nvPr>
            <p:ph type="title"/>
          </p:nvPr>
        </p:nvSpPr>
        <p:spPr/>
        <p:txBody>
          <a:bodyPr/>
          <a:lstStyle/>
          <a:p>
            <a:r>
              <a:rPr lang="en-GB"/>
              <a:t>Misleading figures</a:t>
            </a:r>
            <a:endParaRPr lang="en-DE" dirty="0"/>
          </a:p>
        </p:txBody>
      </p:sp>
      <p:pic>
        <p:nvPicPr>
          <p:cNvPr id="4" name="Picture 3" descr="Chart, bar chart&#10;&#10;Description automatically generated">
            <a:extLst>
              <a:ext uri="{FF2B5EF4-FFF2-40B4-BE49-F238E27FC236}">
                <a16:creationId xmlns:a16="http://schemas.microsoft.com/office/drawing/2014/main" id="{7A03FD64-C683-47FE-9EAC-6ADCF2836D97}"/>
              </a:ext>
            </a:extLst>
          </p:cNvPr>
          <p:cNvPicPr>
            <a:picLocks noChangeAspect="1"/>
          </p:cNvPicPr>
          <p:nvPr/>
        </p:nvPicPr>
        <p:blipFill>
          <a:blip r:embed="rId2"/>
          <a:stretch>
            <a:fillRect/>
          </a:stretch>
        </p:blipFill>
        <p:spPr>
          <a:xfrm>
            <a:off x="1996440" y="2014194"/>
            <a:ext cx="2895600" cy="2667000"/>
          </a:xfrm>
          <a:prstGeom prst="rect">
            <a:avLst/>
          </a:prstGeom>
        </p:spPr>
      </p:pic>
    </p:spTree>
    <p:extLst>
      <p:ext uri="{BB962C8B-B14F-4D97-AF65-F5344CB8AC3E}">
        <p14:creationId xmlns:p14="http://schemas.microsoft.com/office/powerpoint/2010/main" val="1882269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The Scientific Method</a:t>
            </a:r>
          </a:p>
          <a:p>
            <a:pPr lvl="1"/>
            <a:r>
              <a:rPr lang="en-GB" sz="2800" dirty="0"/>
              <a:t>Question</a:t>
            </a:r>
            <a:endParaRPr lang="en-DE" sz="2800" dirty="0"/>
          </a:p>
        </p:txBody>
      </p:sp>
    </p:spTree>
    <p:extLst>
      <p:ext uri="{BB962C8B-B14F-4D97-AF65-F5344CB8AC3E}">
        <p14:creationId xmlns:p14="http://schemas.microsoft.com/office/powerpoint/2010/main" val="6636603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7A03FD64-C683-47FE-9EAC-6ADCF2836D97}"/>
              </a:ext>
            </a:extLst>
          </p:cNvPr>
          <p:cNvPicPr>
            <a:picLocks noChangeAspect="1"/>
          </p:cNvPicPr>
          <p:nvPr/>
        </p:nvPicPr>
        <p:blipFill>
          <a:blip r:embed="rId2"/>
          <a:stretch>
            <a:fillRect/>
          </a:stretch>
        </p:blipFill>
        <p:spPr>
          <a:xfrm>
            <a:off x="1996440" y="2014194"/>
            <a:ext cx="2895600" cy="2667000"/>
          </a:xfrm>
          <a:prstGeom prst="rect">
            <a:avLst/>
          </a:prstGeom>
        </p:spPr>
      </p:pic>
      <p:pic>
        <p:nvPicPr>
          <p:cNvPr id="6" name="Picture 5" descr="Chart&#10;&#10;Description automatically generated">
            <a:extLst>
              <a:ext uri="{FF2B5EF4-FFF2-40B4-BE49-F238E27FC236}">
                <a16:creationId xmlns:a16="http://schemas.microsoft.com/office/drawing/2014/main" id="{FD0635C3-E5F2-4E9D-9254-5DCB608A2FA1}"/>
              </a:ext>
            </a:extLst>
          </p:cNvPr>
          <p:cNvPicPr>
            <a:picLocks noChangeAspect="1"/>
          </p:cNvPicPr>
          <p:nvPr/>
        </p:nvPicPr>
        <p:blipFill>
          <a:blip r:embed="rId3"/>
          <a:stretch>
            <a:fillRect/>
          </a:stretch>
        </p:blipFill>
        <p:spPr>
          <a:xfrm>
            <a:off x="6426200" y="1947519"/>
            <a:ext cx="2895600" cy="2800350"/>
          </a:xfrm>
          <a:prstGeom prst="rect">
            <a:avLst/>
          </a:prstGeom>
        </p:spPr>
      </p:pic>
      <p:sp>
        <p:nvSpPr>
          <p:cNvPr id="2" name="Title 1">
            <a:extLst>
              <a:ext uri="{FF2B5EF4-FFF2-40B4-BE49-F238E27FC236}">
                <a16:creationId xmlns:a16="http://schemas.microsoft.com/office/drawing/2014/main" id="{19BD9A7D-ADB5-2233-3F76-D4CB408C4F6F}"/>
              </a:ext>
            </a:extLst>
          </p:cNvPr>
          <p:cNvSpPr>
            <a:spLocks noGrp="1"/>
          </p:cNvSpPr>
          <p:nvPr>
            <p:ph type="title"/>
          </p:nvPr>
        </p:nvSpPr>
        <p:spPr>
          <a:xfrm>
            <a:off x="1069848" y="502920"/>
            <a:ext cx="9634011" cy="1325563"/>
          </a:xfrm>
        </p:spPr>
        <p:txBody>
          <a:bodyPr/>
          <a:lstStyle/>
          <a:p>
            <a:r>
              <a:rPr lang="en-GB"/>
              <a:t>Misleading figures</a:t>
            </a:r>
            <a:endParaRPr lang="en-DE" dirty="0"/>
          </a:p>
        </p:txBody>
      </p:sp>
    </p:spTree>
    <p:extLst>
      <p:ext uri="{BB962C8B-B14F-4D97-AF65-F5344CB8AC3E}">
        <p14:creationId xmlns:p14="http://schemas.microsoft.com/office/powerpoint/2010/main" val="496162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96FA974F-F6D0-42CD-A77E-EA70ACE5677C}"/>
              </a:ext>
            </a:extLst>
          </p:cNvPr>
          <p:cNvPicPr>
            <a:picLocks noChangeAspect="1"/>
          </p:cNvPicPr>
          <p:nvPr/>
        </p:nvPicPr>
        <p:blipFill>
          <a:blip r:embed="rId2"/>
          <a:stretch>
            <a:fillRect/>
          </a:stretch>
        </p:blipFill>
        <p:spPr>
          <a:xfrm>
            <a:off x="1066800" y="2473960"/>
            <a:ext cx="4969415" cy="2829560"/>
          </a:xfrm>
          <a:prstGeom prst="rect">
            <a:avLst/>
          </a:prstGeom>
        </p:spPr>
      </p:pic>
      <p:sp>
        <p:nvSpPr>
          <p:cNvPr id="6" name="Title 1">
            <a:extLst>
              <a:ext uri="{FF2B5EF4-FFF2-40B4-BE49-F238E27FC236}">
                <a16:creationId xmlns:a16="http://schemas.microsoft.com/office/drawing/2014/main" id="{0FF9DFFD-7218-6718-D207-A783B8FFA42E}"/>
              </a:ext>
            </a:extLst>
          </p:cNvPr>
          <p:cNvSpPr txBox="1">
            <a:spLocks/>
          </p:cNvSpPr>
          <p:nvPr/>
        </p:nvSpPr>
        <p:spPr>
          <a:xfrm>
            <a:off x="1222248" y="655320"/>
            <a:ext cx="9634011"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tx2"/>
                </a:solidFill>
                <a:latin typeface="+mn-lt"/>
                <a:ea typeface="+mj-ea"/>
                <a:cs typeface="+mj-cs"/>
              </a:defRPr>
            </a:lvl1pPr>
          </a:lstStyle>
          <a:p>
            <a:r>
              <a:rPr lang="en-GB"/>
              <a:t>Misleading figures</a:t>
            </a:r>
            <a:endParaRPr lang="en-DE" dirty="0"/>
          </a:p>
        </p:txBody>
      </p:sp>
    </p:spTree>
    <p:extLst>
      <p:ext uri="{BB962C8B-B14F-4D97-AF65-F5344CB8AC3E}">
        <p14:creationId xmlns:p14="http://schemas.microsoft.com/office/powerpoint/2010/main" val="692456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bar chart&#10;&#10;Description automatically generated">
            <a:extLst>
              <a:ext uri="{FF2B5EF4-FFF2-40B4-BE49-F238E27FC236}">
                <a16:creationId xmlns:a16="http://schemas.microsoft.com/office/drawing/2014/main" id="{96FA974F-F6D0-42CD-A77E-EA70ACE5677C}"/>
              </a:ext>
            </a:extLst>
          </p:cNvPr>
          <p:cNvPicPr>
            <a:picLocks noChangeAspect="1"/>
          </p:cNvPicPr>
          <p:nvPr/>
        </p:nvPicPr>
        <p:blipFill>
          <a:blip r:embed="rId2"/>
          <a:stretch>
            <a:fillRect/>
          </a:stretch>
        </p:blipFill>
        <p:spPr>
          <a:xfrm>
            <a:off x="1066800" y="2473960"/>
            <a:ext cx="4969415" cy="2829560"/>
          </a:xfrm>
          <a:prstGeom prst="rect">
            <a:avLst/>
          </a:prstGeom>
        </p:spPr>
      </p:pic>
      <p:pic>
        <p:nvPicPr>
          <p:cNvPr id="4" name="Picture 3" descr="Chart, bar chart&#10;&#10;Description automatically generated">
            <a:extLst>
              <a:ext uri="{FF2B5EF4-FFF2-40B4-BE49-F238E27FC236}">
                <a16:creationId xmlns:a16="http://schemas.microsoft.com/office/drawing/2014/main" id="{2DE8B272-8FEE-4313-8BC2-2811F6F70E90}"/>
              </a:ext>
            </a:extLst>
          </p:cNvPr>
          <p:cNvPicPr>
            <a:picLocks noChangeAspect="1"/>
          </p:cNvPicPr>
          <p:nvPr/>
        </p:nvPicPr>
        <p:blipFill>
          <a:blip r:embed="rId3"/>
          <a:stretch>
            <a:fillRect/>
          </a:stretch>
        </p:blipFill>
        <p:spPr>
          <a:xfrm>
            <a:off x="6350000" y="2428240"/>
            <a:ext cx="4985896" cy="2941320"/>
          </a:xfrm>
          <a:prstGeom prst="rect">
            <a:avLst/>
          </a:prstGeom>
        </p:spPr>
      </p:pic>
      <p:sp>
        <p:nvSpPr>
          <p:cNvPr id="2" name="Title 1">
            <a:extLst>
              <a:ext uri="{FF2B5EF4-FFF2-40B4-BE49-F238E27FC236}">
                <a16:creationId xmlns:a16="http://schemas.microsoft.com/office/drawing/2014/main" id="{0E9C4DEB-0B6B-52EF-6075-AE39D1FEF7CC}"/>
              </a:ext>
            </a:extLst>
          </p:cNvPr>
          <p:cNvSpPr>
            <a:spLocks noGrp="1"/>
          </p:cNvSpPr>
          <p:nvPr>
            <p:ph type="title"/>
          </p:nvPr>
        </p:nvSpPr>
        <p:spPr>
          <a:xfrm>
            <a:off x="1069848" y="502920"/>
            <a:ext cx="9634011" cy="1325563"/>
          </a:xfrm>
        </p:spPr>
        <p:txBody>
          <a:bodyPr/>
          <a:lstStyle/>
          <a:p>
            <a:r>
              <a:rPr lang="en-GB"/>
              <a:t>Misleading figures</a:t>
            </a:r>
            <a:endParaRPr lang="en-DE" dirty="0"/>
          </a:p>
        </p:txBody>
      </p:sp>
    </p:spTree>
    <p:extLst>
      <p:ext uri="{BB962C8B-B14F-4D97-AF65-F5344CB8AC3E}">
        <p14:creationId xmlns:p14="http://schemas.microsoft.com/office/powerpoint/2010/main" val="3336766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 histogram&#10;&#10;Description automatically generated">
            <a:extLst>
              <a:ext uri="{FF2B5EF4-FFF2-40B4-BE49-F238E27FC236}">
                <a16:creationId xmlns:a16="http://schemas.microsoft.com/office/drawing/2014/main" id="{C510EDC7-D2EF-43C6-A2AC-1F983FAF48E0}"/>
              </a:ext>
            </a:extLst>
          </p:cNvPr>
          <p:cNvPicPr>
            <a:picLocks noChangeAspect="1"/>
          </p:cNvPicPr>
          <p:nvPr/>
        </p:nvPicPr>
        <p:blipFill>
          <a:blip r:embed="rId2"/>
          <a:stretch>
            <a:fillRect/>
          </a:stretch>
        </p:blipFill>
        <p:spPr>
          <a:xfrm>
            <a:off x="686558" y="2296983"/>
            <a:ext cx="4972561" cy="3332128"/>
          </a:xfrm>
          <a:prstGeom prst="rect">
            <a:avLst/>
          </a:prstGeom>
        </p:spPr>
      </p:pic>
      <p:sp>
        <p:nvSpPr>
          <p:cNvPr id="5" name="Title 1">
            <a:extLst>
              <a:ext uri="{FF2B5EF4-FFF2-40B4-BE49-F238E27FC236}">
                <a16:creationId xmlns:a16="http://schemas.microsoft.com/office/drawing/2014/main" id="{3071AABC-385D-37B0-138C-E298F2D5A74A}"/>
              </a:ext>
            </a:extLst>
          </p:cNvPr>
          <p:cNvSpPr txBox="1">
            <a:spLocks/>
          </p:cNvSpPr>
          <p:nvPr/>
        </p:nvSpPr>
        <p:spPr>
          <a:xfrm>
            <a:off x="1222248" y="655320"/>
            <a:ext cx="9634011"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tx2"/>
                </a:solidFill>
                <a:latin typeface="+mn-lt"/>
                <a:ea typeface="+mj-ea"/>
                <a:cs typeface="+mj-cs"/>
              </a:defRPr>
            </a:lvl1pPr>
          </a:lstStyle>
          <a:p>
            <a:r>
              <a:rPr lang="en-GB"/>
              <a:t>Misleading figures</a:t>
            </a:r>
            <a:endParaRPr lang="en-DE" dirty="0"/>
          </a:p>
        </p:txBody>
      </p:sp>
    </p:spTree>
    <p:extLst>
      <p:ext uri="{BB962C8B-B14F-4D97-AF65-F5344CB8AC3E}">
        <p14:creationId xmlns:p14="http://schemas.microsoft.com/office/powerpoint/2010/main" val="8512423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 bar chart, histogram&#10;&#10;Description automatically generated">
            <a:extLst>
              <a:ext uri="{FF2B5EF4-FFF2-40B4-BE49-F238E27FC236}">
                <a16:creationId xmlns:a16="http://schemas.microsoft.com/office/drawing/2014/main" id="{C510EDC7-D2EF-43C6-A2AC-1F983FAF48E0}"/>
              </a:ext>
            </a:extLst>
          </p:cNvPr>
          <p:cNvPicPr>
            <a:picLocks noChangeAspect="1"/>
          </p:cNvPicPr>
          <p:nvPr/>
        </p:nvPicPr>
        <p:blipFill>
          <a:blip r:embed="rId2"/>
          <a:stretch>
            <a:fillRect/>
          </a:stretch>
        </p:blipFill>
        <p:spPr>
          <a:xfrm>
            <a:off x="686558" y="2296983"/>
            <a:ext cx="4972561" cy="3332128"/>
          </a:xfrm>
          <a:prstGeom prst="rect">
            <a:avLst/>
          </a:prstGeom>
        </p:spPr>
      </p:pic>
      <p:pic>
        <p:nvPicPr>
          <p:cNvPr id="4" name="Picture 3" descr="Chart, bar chart&#10;&#10;Description automatically generated">
            <a:extLst>
              <a:ext uri="{FF2B5EF4-FFF2-40B4-BE49-F238E27FC236}">
                <a16:creationId xmlns:a16="http://schemas.microsoft.com/office/drawing/2014/main" id="{B8BAE582-2E34-4814-9D9C-45262730069A}"/>
              </a:ext>
            </a:extLst>
          </p:cNvPr>
          <p:cNvPicPr>
            <a:picLocks noChangeAspect="1"/>
          </p:cNvPicPr>
          <p:nvPr/>
        </p:nvPicPr>
        <p:blipFill>
          <a:blip r:embed="rId3"/>
          <a:stretch>
            <a:fillRect/>
          </a:stretch>
        </p:blipFill>
        <p:spPr>
          <a:xfrm>
            <a:off x="6185844" y="2199675"/>
            <a:ext cx="5030796" cy="3526743"/>
          </a:xfrm>
          <a:prstGeom prst="rect">
            <a:avLst/>
          </a:prstGeom>
        </p:spPr>
      </p:pic>
      <p:sp>
        <p:nvSpPr>
          <p:cNvPr id="2" name="Title 1">
            <a:extLst>
              <a:ext uri="{FF2B5EF4-FFF2-40B4-BE49-F238E27FC236}">
                <a16:creationId xmlns:a16="http://schemas.microsoft.com/office/drawing/2014/main" id="{5EFB43B4-312B-4829-4983-D8E55734F1A7}"/>
              </a:ext>
            </a:extLst>
          </p:cNvPr>
          <p:cNvSpPr>
            <a:spLocks noGrp="1"/>
          </p:cNvSpPr>
          <p:nvPr>
            <p:ph type="title"/>
          </p:nvPr>
        </p:nvSpPr>
        <p:spPr>
          <a:xfrm>
            <a:off x="1069848" y="502920"/>
            <a:ext cx="9634011" cy="1325563"/>
          </a:xfrm>
        </p:spPr>
        <p:txBody>
          <a:bodyPr/>
          <a:lstStyle/>
          <a:p>
            <a:r>
              <a:rPr lang="en-GB"/>
              <a:t>Misleading figures</a:t>
            </a:r>
            <a:endParaRPr lang="en-DE" dirty="0"/>
          </a:p>
        </p:txBody>
      </p:sp>
    </p:spTree>
    <p:extLst>
      <p:ext uri="{BB962C8B-B14F-4D97-AF65-F5344CB8AC3E}">
        <p14:creationId xmlns:p14="http://schemas.microsoft.com/office/powerpoint/2010/main" val="29473864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D77B15A9-D4BE-418C-870D-37689D54E89A}"/>
              </a:ext>
            </a:extLst>
          </p:cNvPr>
          <p:cNvPicPr>
            <a:picLocks noChangeAspect="1"/>
          </p:cNvPicPr>
          <p:nvPr/>
        </p:nvPicPr>
        <p:blipFill rotWithShape="1">
          <a:blip r:embed="rId2"/>
          <a:srcRect l="10856" t="29866" b="7194"/>
          <a:stretch/>
        </p:blipFill>
        <p:spPr>
          <a:xfrm>
            <a:off x="2636519" y="2014194"/>
            <a:ext cx="6918961" cy="3887960"/>
          </a:xfrm>
          <a:prstGeom prst="rect">
            <a:avLst/>
          </a:prstGeom>
        </p:spPr>
      </p:pic>
      <p:sp>
        <p:nvSpPr>
          <p:cNvPr id="6" name="Title 1">
            <a:extLst>
              <a:ext uri="{FF2B5EF4-FFF2-40B4-BE49-F238E27FC236}">
                <a16:creationId xmlns:a16="http://schemas.microsoft.com/office/drawing/2014/main" id="{A1D7721E-DFD8-4CE9-76C3-7C05785F3A6B}"/>
              </a:ext>
            </a:extLst>
          </p:cNvPr>
          <p:cNvSpPr txBox="1">
            <a:spLocks/>
          </p:cNvSpPr>
          <p:nvPr/>
        </p:nvSpPr>
        <p:spPr>
          <a:xfrm>
            <a:off x="1222248" y="655320"/>
            <a:ext cx="9634011"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tx2"/>
                </a:solidFill>
                <a:latin typeface="+mn-lt"/>
                <a:ea typeface="+mj-ea"/>
                <a:cs typeface="+mj-cs"/>
              </a:defRPr>
            </a:lvl1pPr>
          </a:lstStyle>
          <a:p>
            <a:r>
              <a:rPr lang="en-GB"/>
              <a:t>Misleading figures</a:t>
            </a:r>
            <a:endParaRPr lang="en-DE" dirty="0"/>
          </a:p>
        </p:txBody>
      </p:sp>
    </p:spTree>
    <p:extLst>
      <p:ext uri="{BB962C8B-B14F-4D97-AF65-F5344CB8AC3E}">
        <p14:creationId xmlns:p14="http://schemas.microsoft.com/office/powerpoint/2010/main" val="1376954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diagram, histogram&#10;&#10;Description automatically generated">
            <a:extLst>
              <a:ext uri="{FF2B5EF4-FFF2-40B4-BE49-F238E27FC236}">
                <a16:creationId xmlns:a16="http://schemas.microsoft.com/office/drawing/2014/main" id="{5BB6A417-71A5-4409-9003-01FA20700A11}"/>
              </a:ext>
            </a:extLst>
          </p:cNvPr>
          <p:cNvPicPr>
            <a:picLocks noChangeAspect="1"/>
          </p:cNvPicPr>
          <p:nvPr/>
        </p:nvPicPr>
        <p:blipFill>
          <a:blip r:embed="rId2"/>
          <a:stretch>
            <a:fillRect/>
          </a:stretch>
        </p:blipFill>
        <p:spPr>
          <a:xfrm>
            <a:off x="3756660" y="1732280"/>
            <a:ext cx="4678680" cy="4678680"/>
          </a:xfrm>
          <a:prstGeom prst="rect">
            <a:avLst/>
          </a:prstGeom>
        </p:spPr>
      </p:pic>
      <p:sp>
        <p:nvSpPr>
          <p:cNvPr id="6" name="Title 1">
            <a:extLst>
              <a:ext uri="{FF2B5EF4-FFF2-40B4-BE49-F238E27FC236}">
                <a16:creationId xmlns:a16="http://schemas.microsoft.com/office/drawing/2014/main" id="{52AE939E-B4A5-4B34-87F7-5390CC92240B}"/>
              </a:ext>
            </a:extLst>
          </p:cNvPr>
          <p:cNvSpPr txBox="1">
            <a:spLocks/>
          </p:cNvSpPr>
          <p:nvPr/>
        </p:nvSpPr>
        <p:spPr>
          <a:xfrm>
            <a:off x="1222248" y="655320"/>
            <a:ext cx="9634011"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tx2"/>
                </a:solidFill>
                <a:latin typeface="+mn-lt"/>
                <a:ea typeface="+mj-ea"/>
                <a:cs typeface="+mj-cs"/>
              </a:defRPr>
            </a:lvl1pPr>
          </a:lstStyle>
          <a:p>
            <a:r>
              <a:rPr lang="en-GB"/>
              <a:t>Misleading figures</a:t>
            </a:r>
            <a:endParaRPr lang="en-DE" dirty="0"/>
          </a:p>
        </p:txBody>
      </p:sp>
    </p:spTree>
    <p:extLst>
      <p:ext uri="{BB962C8B-B14F-4D97-AF65-F5344CB8AC3E}">
        <p14:creationId xmlns:p14="http://schemas.microsoft.com/office/powerpoint/2010/main" val="4059121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9671E570-EB4F-471D-B8EA-B836FE6B6151}"/>
              </a:ext>
            </a:extLst>
          </p:cNvPr>
          <p:cNvPicPr>
            <a:picLocks noChangeAspect="1"/>
          </p:cNvPicPr>
          <p:nvPr/>
        </p:nvPicPr>
        <p:blipFill rotWithShape="1">
          <a:blip r:embed="rId2"/>
          <a:srcRect r="47812"/>
          <a:stretch/>
        </p:blipFill>
        <p:spPr>
          <a:xfrm>
            <a:off x="3578225" y="1914842"/>
            <a:ext cx="5035550" cy="4144061"/>
          </a:xfrm>
          <a:prstGeom prst="rect">
            <a:avLst/>
          </a:prstGeom>
        </p:spPr>
      </p:pic>
      <p:sp>
        <p:nvSpPr>
          <p:cNvPr id="6" name="Title 1">
            <a:extLst>
              <a:ext uri="{FF2B5EF4-FFF2-40B4-BE49-F238E27FC236}">
                <a16:creationId xmlns:a16="http://schemas.microsoft.com/office/drawing/2014/main" id="{D45B1866-C941-E86B-929E-2ADEB85D5260}"/>
              </a:ext>
            </a:extLst>
          </p:cNvPr>
          <p:cNvSpPr txBox="1">
            <a:spLocks/>
          </p:cNvSpPr>
          <p:nvPr/>
        </p:nvSpPr>
        <p:spPr>
          <a:xfrm>
            <a:off x="1222248" y="655320"/>
            <a:ext cx="9634011" cy="1325563"/>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400" b="1" kern="1200">
                <a:solidFill>
                  <a:schemeClr val="tx2"/>
                </a:solidFill>
                <a:latin typeface="+mn-lt"/>
                <a:ea typeface="+mj-ea"/>
                <a:cs typeface="+mj-cs"/>
              </a:defRPr>
            </a:lvl1pPr>
          </a:lstStyle>
          <a:p>
            <a:r>
              <a:rPr lang="en-GB"/>
              <a:t>Misleading figures</a:t>
            </a:r>
            <a:endParaRPr lang="en-DE" dirty="0"/>
          </a:p>
        </p:txBody>
      </p:sp>
    </p:spTree>
    <p:extLst>
      <p:ext uri="{BB962C8B-B14F-4D97-AF65-F5344CB8AC3E}">
        <p14:creationId xmlns:p14="http://schemas.microsoft.com/office/powerpoint/2010/main" val="229060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art, line chart&#10;&#10;Description automatically generated">
            <a:extLst>
              <a:ext uri="{FF2B5EF4-FFF2-40B4-BE49-F238E27FC236}">
                <a16:creationId xmlns:a16="http://schemas.microsoft.com/office/drawing/2014/main" id="{9671E570-EB4F-471D-B8EA-B836FE6B6151}"/>
              </a:ext>
            </a:extLst>
          </p:cNvPr>
          <p:cNvPicPr>
            <a:picLocks noChangeAspect="1"/>
          </p:cNvPicPr>
          <p:nvPr/>
        </p:nvPicPr>
        <p:blipFill rotWithShape="1">
          <a:blip r:embed="rId2"/>
          <a:srcRect r="47812"/>
          <a:stretch/>
        </p:blipFill>
        <p:spPr>
          <a:xfrm>
            <a:off x="479425" y="1843722"/>
            <a:ext cx="5035550" cy="4144061"/>
          </a:xfrm>
          <a:prstGeom prst="rect">
            <a:avLst/>
          </a:prstGeom>
        </p:spPr>
      </p:pic>
      <p:pic>
        <p:nvPicPr>
          <p:cNvPr id="4" name="Picture 3" descr="Chart, line chart&#10;&#10;Description automatically generated">
            <a:extLst>
              <a:ext uri="{FF2B5EF4-FFF2-40B4-BE49-F238E27FC236}">
                <a16:creationId xmlns:a16="http://schemas.microsoft.com/office/drawing/2014/main" id="{3E7E6E6E-9169-4D3B-A0A8-8941014FA611}"/>
              </a:ext>
            </a:extLst>
          </p:cNvPr>
          <p:cNvPicPr>
            <a:picLocks noChangeAspect="1"/>
          </p:cNvPicPr>
          <p:nvPr/>
        </p:nvPicPr>
        <p:blipFill>
          <a:blip r:embed="rId3"/>
          <a:stretch>
            <a:fillRect/>
          </a:stretch>
        </p:blipFill>
        <p:spPr>
          <a:xfrm>
            <a:off x="6102350" y="1843722"/>
            <a:ext cx="4834255" cy="4164897"/>
          </a:xfrm>
          <a:prstGeom prst="rect">
            <a:avLst/>
          </a:prstGeom>
        </p:spPr>
      </p:pic>
      <p:sp>
        <p:nvSpPr>
          <p:cNvPr id="2" name="Title 1">
            <a:extLst>
              <a:ext uri="{FF2B5EF4-FFF2-40B4-BE49-F238E27FC236}">
                <a16:creationId xmlns:a16="http://schemas.microsoft.com/office/drawing/2014/main" id="{2E68207C-A06B-6919-4172-6EB98FAB2B42}"/>
              </a:ext>
            </a:extLst>
          </p:cNvPr>
          <p:cNvSpPr>
            <a:spLocks noGrp="1"/>
          </p:cNvSpPr>
          <p:nvPr>
            <p:ph type="title"/>
          </p:nvPr>
        </p:nvSpPr>
        <p:spPr>
          <a:xfrm>
            <a:off x="1069848" y="502920"/>
            <a:ext cx="9634011" cy="1325563"/>
          </a:xfrm>
        </p:spPr>
        <p:txBody>
          <a:bodyPr/>
          <a:lstStyle/>
          <a:p>
            <a:r>
              <a:rPr lang="en-GB"/>
              <a:t>Misleading figures</a:t>
            </a:r>
            <a:endParaRPr lang="en-DE" dirty="0"/>
          </a:p>
        </p:txBody>
      </p:sp>
    </p:spTree>
    <p:extLst>
      <p:ext uri="{BB962C8B-B14F-4D97-AF65-F5344CB8AC3E}">
        <p14:creationId xmlns:p14="http://schemas.microsoft.com/office/powerpoint/2010/main" val="506989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line chart&#10;&#10;Description automatically generated">
            <a:extLst>
              <a:ext uri="{FF2B5EF4-FFF2-40B4-BE49-F238E27FC236}">
                <a16:creationId xmlns:a16="http://schemas.microsoft.com/office/drawing/2014/main" id="{3E7E6E6E-9169-4D3B-A0A8-8941014FA611}"/>
              </a:ext>
            </a:extLst>
          </p:cNvPr>
          <p:cNvPicPr>
            <a:picLocks noChangeAspect="1"/>
          </p:cNvPicPr>
          <p:nvPr/>
        </p:nvPicPr>
        <p:blipFill>
          <a:blip r:embed="rId2"/>
          <a:stretch>
            <a:fillRect/>
          </a:stretch>
        </p:blipFill>
        <p:spPr>
          <a:xfrm>
            <a:off x="666750" y="1874202"/>
            <a:ext cx="4834255" cy="4164897"/>
          </a:xfrm>
          <a:prstGeom prst="rect">
            <a:avLst/>
          </a:prstGeom>
        </p:spPr>
      </p:pic>
      <p:pic>
        <p:nvPicPr>
          <p:cNvPr id="6" name="Picture 5" descr="Chart&#10;&#10;Description automatically generated">
            <a:extLst>
              <a:ext uri="{FF2B5EF4-FFF2-40B4-BE49-F238E27FC236}">
                <a16:creationId xmlns:a16="http://schemas.microsoft.com/office/drawing/2014/main" id="{0619BB1A-81E8-411B-8E07-C8919226C600}"/>
              </a:ext>
            </a:extLst>
          </p:cNvPr>
          <p:cNvPicPr>
            <a:picLocks noChangeAspect="1"/>
          </p:cNvPicPr>
          <p:nvPr/>
        </p:nvPicPr>
        <p:blipFill>
          <a:blip r:embed="rId3"/>
          <a:stretch>
            <a:fillRect/>
          </a:stretch>
        </p:blipFill>
        <p:spPr>
          <a:xfrm>
            <a:off x="6690997" y="1678734"/>
            <a:ext cx="3905250" cy="4695825"/>
          </a:xfrm>
          <a:prstGeom prst="rect">
            <a:avLst/>
          </a:prstGeom>
        </p:spPr>
      </p:pic>
      <p:sp>
        <p:nvSpPr>
          <p:cNvPr id="2" name="Title 1">
            <a:extLst>
              <a:ext uri="{FF2B5EF4-FFF2-40B4-BE49-F238E27FC236}">
                <a16:creationId xmlns:a16="http://schemas.microsoft.com/office/drawing/2014/main" id="{C986AF77-55E8-B341-E025-D4F90E846D94}"/>
              </a:ext>
            </a:extLst>
          </p:cNvPr>
          <p:cNvSpPr>
            <a:spLocks noGrp="1"/>
          </p:cNvSpPr>
          <p:nvPr>
            <p:ph type="title"/>
          </p:nvPr>
        </p:nvSpPr>
        <p:spPr>
          <a:xfrm>
            <a:off x="1069848" y="502920"/>
            <a:ext cx="9634011" cy="1325563"/>
          </a:xfrm>
        </p:spPr>
        <p:txBody>
          <a:bodyPr/>
          <a:lstStyle/>
          <a:p>
            <a:r>
              <a:rPr lang="en-GB"/>
              <a:t>Misleading figures</a:t>
            </a:r>
            <a:endParaRPr lang="en-DE" dirty="0"/>
          </a:p>
        </p:txBody>
      </p:sp>
    </p:spTree>
    <p:extLst>
      <p:ext uri="{BB962C8B-B14F-4D97-AF65-F5344CB8AC3E}">
        <p14:creationId xmlns:p14="http://schemas.microsoft.com/office/powerpoint/2010/main" val="730396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The Scientific Method</a:t>
            </a:r>
          </a:p>
          <a:p>
            <a:pPr lvl="1"/>
            <a:r>
              <a:rPr lang="en-GB" sz="2800" dirty="0"/>
              <a:t>Question: Is the Earth round or flat?</a:t>
            </a:r>
            <a:endParaRPr lang="en-DE" sz="2800" dirty="0"/>
          </a:p>
        </p:txBody>
      </p:sp>
    </p:spTree>
    <p:extLst>
      <p:ext uri="{BB962C8B-B14F-4D97-AF65-F5344CB8AC3E}">
        <p14:creationId xmlns:p14="http://schemas.microsoft.com/office/powerpoint/2010/main" val="33598305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0619BB1A-81E8-411B-8E07-C8919226C600}"/>
              </a:ext>
            </a:extLst>
          </p:cNvPr>
          <p:cNvPicPr>
            <a:picLocks noChangeAspect="1"/>
          </p:cNvPicPr>
          <p:nvPr/>
        </p:nvPicPr>
        <p:blipFill>
          <a:blip r:embed="rId2"/>
          <a:stretch>
            <a:fillRect/>
          </a:stretch>
        </p:blipFill>
        <p:spPr>
          <a:xfrm>
            <a:off x="1066800" y="1648254"/>
            <a:ext cx="3905250" cy="4695825"/>
          </a:xfrm>
          <a:prstGeom prst="rect">
            <a:avLst/>
          </a:prstGeom>
        </p:spPr>
      </p:pic>
      <p:pic>
        <p:nvPicPr>
          <p:cNvPr id="5" name="Picture 4" descr="Graphical user interface, application&#10;&#10;Description automatically generated">
            <a:extLst>
              <a:ext uri="{FF2B5EF4-FFF2-40B4-BE49-F238E27FC236}">
                <a16:creationId xmlns:a16="http://schemas.microsoft.com/office/drawing/2014/main" id="{B0D70E76-1749-491C-B4CE-07E3C4FEA1AA}"/>
              </a:ext>
            </a:extLst>
          </p:cNvPr>
          <p:cNvPicPr>
            <a:picLocks noChangeAspect="1"/>
          </p:cNvPicPr>
          <p:nvPr/>
        </p:nvPicPr>
        <p:blipFill rotWithShape="1">
          <a:blip r:embed="rId3"/>
          <a:srcRect r="66116"/>
          <a:stretch/>
        </p:blipFill>
        <p:spPr>
          <a:xfrm>
            <a:off x="5657214" y="1648254"/>
            <a:ext cx="4044723" cy="4695825"/>
          </a:xfrm>
          <a:prstGeom prst="rect">
            <a:avLst/>
          </a:prstGeom>
        </p:spPr>
      </p:pic>
      <p:sp>
        <p:nvSpPr>
          <p:cNvPr id="2" name="Title 1">
            <a:extLst>
              <a:ext uri="{FF2B5EF4-FFF2-40B4-BE49-F238E27FC236}">
                <a16:creationId xmlns:a16="http://schemas.microsoft.com/office/drawing/2014/main" id="{D2015264-2961-F2DC-F566-691720C5CF34}"/>
              </a:ext>
            </a:extLst>
          </p:cNvPr>
          <p:cNvSpPr>
            <a:spLocks noGrp="1"/>
          </p:cNvSpPr>
          <p:nvPr>
            <p:ph type="title"/>
          </p:nvPr>
        </p:nvSpPr>
        <p:spPr>
          <a:xfrm>
            <a:off x="1069848" y="502920"/>
            <a:ext cx="9634011" cy="1325563"/>
          </a:xfrm>
        </p:spPr>
        <p:txBody>
          <a:bodyPr/>
          <a:lstStyle/>
          <a:p>
            <a:r>
              <a:rPr lang="en-GB"/>
              <a:t>Misleading figures</a:t>
            </a:r>
            <a:endParaRPr lang="en-DE" dirty="0"/>
          </a:p>
        </p:txBody>
      </p:sp>
    </p:spTree>
    <p:extLst>
      <p:ext uri="{BB962C8B-B14F-4D97-AF65-F5344CB8AC3E}">
        <p14:creationId xmlns:p14="http://schemas.microsoft.com/office/powerpoint/2010/main" val="25911225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5FA2-1D6B-856E-8E77-686901E5EF7F}"/>
              </a:ext>
            </a:extLst>
          </p:cNvPr>
          <p:cNvSpPr>
            <a:spLocks noGrp="1"/>
          </p:cNvSpPr>
          <p:nvPr>
            <p:ph type="title"/>
          </p:nvPr>
        </p:nvSpPr>
        <p:spPr/>
        <p:txBody>
          <a:bodyPr>
            <a:normAutofit fontScale="90000"/>
          </a:bodyPr>
          <a:lstStyle/>
          <a:p>
            <a:r>
              <a:rPr lang="en-GB" sz="4900"/>
              <a:t>Fraud </a:t>
            </a:r>
            <a:r>
              <a:rPr lang="en-GB"/>
              <a:t>(can do a case study on one of these)</a:t>
            </a:r>
            <a:endParaRPr lang="en-DE"/>
          </a:p>
        </p:txBody>
      </p:sp>
      <p:pic>
        <p:nvPicPr>
          <p:cNvPr id="4" name="Picture 3" descr="A person wearing glasses&#10;&#10;Description automatically generated with medium confidence">
            <a:extLst>
              <a:ext uri="{FF2B5EF4-FFF2-40B4-BE49-F238E27FC236}">
                <a16:creationId xmlns:a16="http://schemas.microsoft.com/office/drawing/2014/main" id="{BC69ECEF-9729-0B7F-F5AE-AD3525C4E8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847" y="2809368"/>
            <a:ext cx="2972763" cy="3121401"/>
          </a:xfrm>
          <a:prstGeom prst="rect">
            <a:avLst/>
          </a:prstGeom>
        </p:spPr>
      </p:pic>
      <p:pic>
        <p:nvPicPr>
          <p:cNvPr id="1026" name="Picture 2" descr="Marc Hauser, Harvard Academic, Faces Inquiry - The New York Times">
            <a:extLst>
              <a:ext uri="{FF2B5EF4-FFF2-40B4-BE49-F238E27FC236}">
                <a16:creationId xmlns:a16="http://schemas.microsoft.com/office/drawing/2014/main" id="{36B92718-2006-8B74-3ED7-E47A3DAA32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986" y="2809368"/>
            <a:ext cx="2446865" cy="35047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MC condemns 'callous disregard' of doctor who linked MMR and autism |  Nursing Times">
            <a:extLst>
              <a:ext uri="{FF2B5EF4-FFF2-40B4-BE49-F238E27FC236}">
                <a16:creationId xmlns:a16="http://schemas.microsoft.com/office/drawing/2014/main" id="{43370874-91EA-3A02-AD43-0430F6880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6227" y="2809368"/>
            <a:ext cx="2482240" cy="36215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CF20359-D402-2309-A9AE-D4D30C9A66C9}"/>
              </a:ext>
            </a:extLst>
          </p:cNvPr>
          <p:cNvSpPr txBox="1"/>
          <p:nvPr/>
        </p:nvSpPr>
        <p:spPr>
          <a:xfrm>
            <a:off x="1363209" y="2189747"/>
            <a:ext cx="2386038" cy="523220"/>
          </a:xfrm>
          <a:prstGeom prst="rect">
            <a:avLst/>
          </a:prstGeom>
          <a:noFill/>
        </p:spPr>
        <p:txBody>
          <a:bodyPr wrap="none" rtlCol="0">
            <a:spAutoFit/>
          </a:bodyPr>
          <a:lstStyle/>
          <a:p>
            <a:r>
              <a:rPr lang="en-GB" sz="2800"/>
              <a:t>Diederik Stapel</a:t>
            </a:r>
            <a:endParaRPr lang="en-DE" sz="2800"/>
          </a:p>
        </p:txBody>
      </p:sp>
      <p:sp>
        <p:nvSpPr>
          <p:cNvPr id="6" name="TextBox 5">
            <a:extLst>
              <a:ext uri="{FF2B5EF4-FFF2-40B4-BE49-F238E27FC236}">
                <a16:creationId xmlns:a16="http://schemas.microsoft.com/office/drawing/2014/main" id="{5B363E14-9AB1-6258-4B73-38D8F1197647}"/>
              </a:ext>
            </a:extLst>
          </p:cNvPr>
          <p:cNvSpPr txBox="1"/>
          <p:nvPr/>
        </p:nvSpPr>
        <p:spPr>
          <a:xfrm>
            <a:off x="4935964" y="2189747"/>
            <a:ext cx="2046907" cy="523220"/>
          </a:xfrm>
          <a:prstGeom prst="rect">
            <a:avLst/>
          </a:prstGeom>
          <a:noFill/>
        </p:spPr>
        <p:txBody>
          <a:bodyPr wrap="none" rtlCol="0">
            <a:spAutoFit/>
          </a:bodyPr>
          <a:lstStyle/>
          <a:p>
            <a:r>
              <a:rPr lang="en-GB" sz="2800"/>
              <a:t>Marc Hauser</a:t>
            </a:r>
            <a:endParaRPr lang="en-DE" sz="2800"/>
          </a:p>
        </p:txBody>
      </p:sp>
      <p:sp>
        <p:nvSpPr>
          <p:cNvPr id="7" name="TextBox 6">
            <a:extLst>
              <a:ext uri="{FF2B5EF4-FFF2-40B4-BE49-F238E27FC236}">
                <a16:creationId xmlns:a16="http://schemas.microsoft.com/office/drawing/2014/main" id="{813C5B79-2B42-A5E5-FA41-4229D7F05CF6}"/>
              </a:ext>
            </a:extLst>
          </p:cNvPr>
          <p:cNvSpPr txBox="1"/>
          <p:nvPr/>
        </p:nvSpPr>
        <p:spPr>
          <a:xfrm>
            <a:off x="7692085" y="2189747"/>
            <a:ext cx="2850524" cy="523220"/>
          </a:xfrm>
          <a:prstGeom prst="rect">
            <a:avLst/>
          </a:prstGeom>
          <a:noFill/>
        </p:spPr>
        <p:txBody>
          <a:bodyPr wrap="none" rtlCol="0">
            <a:spAutoFit/>
          </a:bodyPr>
          <a:lstStyle/>
          <a:p>
            <a:r>
              <a:rPr lang="en-GB" sz="2800"/>
              <a:t>Andrew Wakefield</a:t>
            </a:r>
            <a:endParaRPr lang="en-DE" sz="2800"/>
          </a:p>
        </p:txBody>
      </p:sp>
    </p:spTree>
    <p:extLst>
      <p:ext uri="{BB962C8B-B14F-4D97-AF65-F5344CB8AC3E}">
        <p14:creationId xmlns:p14="http://schemas.microsoft.com/office/powerpoint/2010/main" val="230405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5849828-67F2-455A-83C6-EF6E2455D008}"/>
              </a:ext>
            </a:extLst>
          </p:cNvPr>
          <p:cNvSpPr/>
          <p:nvPr/>
        </p:nvSpPr>
        <p:spPr>
          <a:xfrm>
            <a:off x="5974814" y="3244334"/>
            <a:ext cx="454740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3" name="Picture 2" descr="A person wearing glasses&#10;&#10;Description automatically generated with medium confidence">
            <a:extLst>
              <a:ext uri="{FF2B5EF4-FFF2-40B4-BE49-F238E27FC236}">
                <a16:creationId xmlns:a16="http://schemas.microsoft.com/office/drawing/2014/main" id="{6CA8F9E8-2CC9-4300-9DE8-820721124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468880"/>
            <a:ext cx="1828800" cy="1920240"/>
          </a:xfrm>
          <a:prstGeom prst="rect">
            <a:avLst/>
          </a:prstGeom>
        </p:spPr>
      </p:pic>
      <p:pic>
        <p:nvPicPr>
          <p:cNvPr id="8" name="Picture 7" descr="Text&#10;&#10;Description automatically generated">
            <a:extLst>
              <a:ext uri="{FF2B5EF4-FFF2-40B4-BE49-F238E27FC236}">
                <a16:creationId xmlns:a16="http://schemas.microsoft.com/office/drawing/2014/main" id="{96A8EBED-ADB5-4D1B-966C-C332C223B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5191" y="794871"/>
            <a:ext cx="3494162" cy="2247911"/>
          </a:xfrm>
          <a:prstGeom prst="rect">
            <a:avLst/>
          </a:prstGeom>
        </p:spPr>
      </p:pic>
      <p:pic>
        <p:nvPicPr>
          <p:cNvPr id="12" name="Picture 11" descr="Text&#10;&#10;Description automatically generated">
            <a:extLst>
              <a:ext uri="{FF2B5EF4-FFF2-40B4-BE49-F238E27FC236}">
                <a16:creationId xmlns:a16="http://schemas.microsoft.com/office/drawing/2014/main" id="{81E19321-60F5-41A0-86E3-A584EAD90C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18" y="170716"/>
            <a:ext cx="3855064" cy="3855064"/>
          </a:xfrm>
          <a:prstGeom prst="rect">
            <a:avLst/>
          </a:prstGeom>
        </p:spPr>
      </p:pic>
      <p:sp>
        <p:nvSpPr>
          <p:cNvPr id="13" name="TextBox 12">
            <a:extLst>
              <a:ext uri="{FF2B5EF4-FFF2-40B4-BE49-F238E27FC236}">
                <a16:creationId xmlns:a16="http://schemas.microsoft.com/office/drawing/2014/main" id="{C8E1AE75-F497-4B4F-BC94-801B65503F4F}"/>
              </a:ext>
            </a:extLst>
          </p:cNvPr>
          <p:cNvSpPr txBox="1"/>
          <p:nvPr/>
        </p:nvSpPr>
        <p:spPr>
          <a:xfrm>
            <a:off x="2780604" y="666609"/>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pic>
        <p:nvPicPr>
          <p:cNvPr id="15" name="Picture 14" descr="High angle view of a rolled paper, brown notebook, and black notepad on a wooden table">
            <a:extLst>
              <a:ext uri="{FF2B5EF4-FFF2-40B4-BE49-F238E27FC236}">
                <a16:creationId xmlns:a16="http://schemas.microsoft.com/office/drawing/2014/main" id="{2C13BAE5-D649-46D2-97A0-1DB5438A24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2675"/>
          <a:stretch/>
        </p:blipFill>
        <p:spPr>
          <a:xfrm>
            <a:off x="7597431" y="3813868"/>
            <a:ext cx="2688056" cy="2661781"/>
          </a:xfrm>
          <a:prstGeom prst="rect">
            <a:avLst/>
          </a:prstGeom>
        </p:spPr>
      </p:pic>
      <p:sp>
        <p:nvSpPr>
          <p:cNvPr id="16" name="TextBox 15">
            <a:extLst>
              <a:ext uri="{FF2B5EF4-FFF2-40B4-BE49-F238E27FC236}">
                <a16:creationId xmlns:a16="http://schemas.microsoft.com/office/drawing/2014/main" id="{838A7925-ADE2-4A46-B629-62E89BD34ED5}"/>
              </a:ext>
            </a:extLst>
          </p:cNvPr>
          <p:cNvSpPr txBox="1"/>
          <p:nvPr/>
        </p:nvSpPr>
        <p:spPr>
          <a:xfrm>
            <a:off x="8262348" y="3883371"/>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pic>
        <p:nvPicPr>
          <p:cNvPr id="18" name="Picture 17" descr="A picture containing clipart&#10;&#10;Description automatically generated">
            <a:extLst>
              <a:ext uri="{FF2B5EF4-FFF2-40B4-BE49-F238E27FC236}">
                <a16:creationId xmlns:a16="http://schemas.microsoft.com/office/drawing/2014/main" id="{8EC35122-5693-4EAD-B999-A146F67416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8243" y="3975021"/>
            <a:ext cx="2688056" cy="1918295"/>
          </a:xfrm>
          <a:prstGeom prst="rect">
            <a:avLst/>
          </a:prstGeom>
        </p:spPr>
      </p:pic>
      <p:sp>
        <p:nvSpPr>
          <p:cNvPr id="19" name="TextBox 18">
            <a:extLst>
              <a:ext uri="{FF2B5EF4-FFF2-40B4-BE49-F238E27FC236}">
                <a16:creationId xmlns:a16="http://schemas.microsoft.com/office/drawing/2014/main" id="{1FABA5EE-CE97-4EE7-9E80-81672DB665C5}"/>
              </a:ext>
            </a:extLst>
          </p:cNvPr>
          <p:cNvSpPr txBox="1"/>
          <p:nvPr/>
        </p:nvSpPr>
        <p:spPr>
          <a:xfrm>
            <a:off x="2807003" y="3753038"/>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Tree>
    <p:custDataLst>
      <p:tags r:id="rId1"/>
    </p:custDataLst>
    <p:extLst>
      <p:ext uri="{BB962C8B-B14F-4D97-AF65-F5344CB8AC3E}">
        <p14:creationId xmlns:p14="http://schemas.microsoft.com/office/powerpoint/2010/main" val="3600651058"/>
      </p:ext>
    </p:extLst>
  </p:cSld>
  <p:clrMapOvr>
    <a:masterClrMapping/>
  </p:clrMapOvr>
  <mc:AlternateContent xmlns:mc="http://schemas.openxmlformats.org/markup-compatibility/2006" xmlns:p14="http://schemas.microsoft.com/office/powerpoint/2010/main">
    <mc:Choice Requires="p14">
      <p:transition spd="slow" p14:dur="2000" advTm="69414"/>
    </mc:Choice>
    <mc:Fallback xmlns="">
      <p:transition spd="slow" advTm="694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5849828-67F2-455A-83C6-EF6E2455D008}"/>
              </a:ext>
            </a:extLst>
          </p:cNvPr>
          <p:cNvSpPr/>
          <p:nvPr/>
        </p:nvSpPr>
        <p:spPr>
          <a:xfrm>
            <a:off x="5974814" y="3244334"/>
            <a:ext cx="454740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3" name="Picture 2" descr="A person wearing glasses&#10;&#10;Description automatically generated with medium confidence">
            <a:extLst>
              <a:ext uri="{FF2B5EF4-FFF2-40B4-BE49-F238E27FC236}">
                <a16:creationId xmlns:a16="http://schemas.microsoft.com/office/drawing/2014/main" id="{6CA8F9E8-2CC9-4300-9DE8-8207211241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2468880"/>
            <a:ext cx="1828800" cy="1920240"/>
          </a:xfrm>
          <a:prstGeom prst="rect">
            <a:avLst/>
          </a:prstGeom>
        </p:spPr>
      </p:pic>
      <p:pic>
        <p:nvPicPr>
          <p:cNvPr id="8" name="Picture 7" descr="Text&#10;&#10;Description automatically generated">
            <a:extLst>
              <a:ext uri="{FF2B5EF4-FFF2-40B4-BE49-F238E27FC236}">
                <a16:creationId xmlns:a16="http://schemas.microsoft.com/office/drawing/2014/main" id="{96A8EBED-ADB5-4D1B-966C-C332C223B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25191" y="794871"/>
            <a:ext cx="3494162" cy="2247911"/>
          </a:xfrm>
          <a:prstGeom prst="rect">
            <a:avLst/>
          </a:prstGeom>
        </p:spPr>
      </p:pic>
      <p:pic>
        <p:nvPicPr>
          <p:cNvPr id="12" name="Picture 11" descr="Text&#10;&#10;Description automatically generated">
            <a:extLst>
              <a:ext uri="{FF2B5EF4-FFF2-40B4-BE49-F238E27FC236}">
                <a16:creationId xmlns:a16="http://schemas.microsoft.com/office/drawing/2014/main" id="{81E19321-60F5-41A0-86E3-A584EAD90C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04218" y="170716"/>
            <a:ext cx="3855064" cy="3855064"/>
          </a:xfrm>
          <a:prstGeom prst="rect">
            <a:avLst/>
          </a:prstGeom>
        </p:spPr>
      </p:pic>
      <p:sp>
        <p:nvSpPr>
          <p:cNvPr id="13" name="TextBox 12">
            <a:extLst>
              <a:ext uri="{FF2B5EF4-FFF2-40B4-BE49-F238E27FC236}">
                <a16:creationId xmlns:a16="http://schemas.microsoft.com/office/drawing/2014/main" id="{C8E1AE75-F497-4B4F-BC94-801B65503F4F}"/>
              </a:ext>
            </a:extLst>
          </p:cNvPr>
          <p:cNvSpPr txBox="1"/>
          <p:nvPr/>
        </p:nvSpPr>
        <p:spPr>
          <a:xfrm>
            <a:off x="2780604" y="666609"/>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pic>
        <p:nvPicPr>
          <p:cNvPr id="15" name="Picture 14" descr="High angle view of a rolled paper, brown notebook, and black notepad on a wooden table">
            <a:extLst>
              <a:ext uri="{FF2B5EF4-FFF2-40B4-BE49-F238E27FC236}">
                <a16:creationId xmlns:a16="http://schemas.microsoft.com/office/drawing/2014/main" id="{2C13BAE5-D649-46D2-97A0-1DB5438A24F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2675"/>
          <a:stretch/>
        </p:blipFill>
        <p:spPr>
          <a:xfrm>
            <a:off x="7597431" y="3813868"/>
            <a:ext cx="2688056" cy="2661781"/>
          </a:xfrm>
          <a:prstGeom prst="rect">
            <a:avLst/>
          </a:prstGeom>
        </p:spPr>
      </p:pic>
      <p:sp>
        <p:nvSpPr>
          <p:cNvPr id="16" name="TextBox 15">
            <a:extLst>
              <a:ext uri="{FF2B5EF4-FFF2-40B4-BE49-F238E27FC236}">
                <a16:creationId xmlns:a16="http://schemas.microsoft.com/office/drawing/2014/main" id="{838A7925-ADE2-4A46-B629-62E89BD34ED5}"/>
              </a:ext>
            </a:extLst>
          </p:cNvPr>
          <p:cNvSpPr txBox="1"/>
          <p:nvPr/>
        </p:nvSpPr>
        <p:spPr>
          <a:xfrm>
            <a:off x="8262348" y="3883371"/>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pic>
        <p:nvPicPr>
          <p:cNvPr id="18" name="Picture 17" descr="A picture containing clipart&#10;&#10;Description automatically generated">
            <a:extLst>
              <a:ext uri="{FF2B5EF4-FFF2-40B4-BE49-F238E27FC236}">
                <a16:creationId xmlns:a16="http://schemas.microsoft.com/office/drawing/2014/main" id="{8EC35122-5693-4EAD-B999-A146F67416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28243" y="3975021"/>
            <a:ext cx="2688056" cy="1918295"/>
          </a:xfrm>
          <a:prstGeom prst="rect">
            <a:avLst/>
          </a:prstGeom>
        </p:spPr>
      </p:pic>
      <p:sp>
        <p:nvSpPr>
          <p:cNvPr id="19" name="TextBox 18">
            <a:extLst>
              <a:ext uri="{FF2B5EF4-FFF2-40B4-BE49-F238E27FC236}">
                <a16:creationId xmlns:a16="http://schemas.microsoft.com/office/drawing/2014/main" id="{1FABA5EE-CE97-4EE7-9E80-81672DB665C5}"/>
              </a:ext>
            </a:extLst>
          </p:cNvPr>
          <p:cNvSpPr txBox="1"/>
          <p:nvPr/>
        </p:nvSpPr>
        <p:spPr>
          <a:xfrm>
            <a:off x="2807003" y="3753038"/>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Tree>
    <p:custDataLst>
      <p:tags r:id="rId1"/>
    </p:custDataLst>
    <p:extLst>
      <p:ext uri="{BB962C8B-B14F-4D97-AF65-F5344CB8AC3E}">
        <p14:creationId xmlns:p14="http://schemas.microsoft.com/office/powerpoint/2010/main" val="3158996396"/>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5849828-67F2-455A-83C6-EF6E2455D008}"/>
              </a:ext>
            </a:extLst>
          </p:cNvPr>
          <p:cNvSpPr/>
          <p:nvPr/>
        </p:nvSpPr>
        <p:spPr>
          <a:xfrm>
            <a:off x="5974814" y="3244334"/>
            <a:ext cx="454740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2" name="Picture 2" descr="Marc Hauser, Harvard Academic, Faces Inquiry - The New York Times">
            <a:extLst>
              <a:ext uri="{FF2B5EF4-FFF2-40B4-BE49-F238E27FC236}">
                <a16:creationId xmlns:a16="http://schemas.microsoft.com/office/drawing/2014/main" id="{FBC16B23-AD81-EBF3-A5DC-72BE3D5D6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679" y="2136817"/>
            <a:ext cx="1804269" cy="25843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y Is Harvard Getting $9 Million In Stimulus Money When It Has A $40  Billion Endowment?">
            <a:extLst>
              <a:ext uri="{FF2B5EF4-FFF2-40B4-BE49-F238E27FC236}">
                <a16:creationId xmlns:a16="http://schemas.microsoft.com/office/drawing/2014/main" id="{81CD67F3-7B81-9238-6B2B-B1737529D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53" y="369082"/>
            <a:ext cx="4058653" cy="23438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tton Top Tamarin – Facts, Description, Conservations Status, Pictures">
            <a:extLst>
              <a:ext uri="{FF2B5EF4-FFF2-40B4-BE49-F238E27FC236}">
                <a16:creationId xmlns:a16="http://schemas.microsoft.com/office/drawing/2014/main" id="{E38C7F88-765E-0FDF-F903-61D8D4040C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769" t="1529" r="12046" b="-1529"/>
          <a:stretch/>
        </p:blipFill>
        <p:spPr bwMode="auto">
          <a:xfrm>
            <a:off x="7230979" y="639873"/>
            <a:ext cx="2213810" cy="21511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ritage Chesham Grand Mirror (2240 x 1420mm) - Amber Gold">
            <a:extLst>
              <a:ext uri="{FF2B5EF4-FFF2-40B4-BE49-F238E27FC236}">
                <a16:creationId xmlns:a16="http://schemas.microsoft.com/office/drawing/2014/main" id="{1EFE89C6-F156-A24A-E2E1-350F70EF97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4075" y="600242"/>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ext&#10;&#10;Description automatically generated">
            <a:extLst>
              <a:ext uri="{FF2B5EF4-FFF2-40B4-BE49-F238E27FC236}">
                <a16:creationId xmlns:a16="http://schemas.microsoft.com/office/drawing/2014/main" id="{1D9D6571-B709-C10E-CBE8-59DA8E4572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092" y="3041313"/>
            <a:ext cx="2225816" cy="3594146"/>
          </a:xfrm>
          <a:prstGeom prst="rect">
            <a:avLst/>
          </a:prstGeom>
        </p:spPr>
      </p:pic>
      <p:pic>
        <p:nvPicPr>
          <p:cNvPr id="3080" name="Picture 8" descr="scanned image of page 10811">
            <a:extLst>
              <a:ext uri="{FF2B5EF4-FFF2-40B4-BE49-F238E27FC236}">
                <a16:creationId xmlns:a16="http://schemas.microsoft.com/office/drawing/2014/main" id="{CA439618-DDCE-2E39-C32C-374C423628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1097"/>
          <a:stretch/>
        </p:blipFill>
        <p:spPr bwMode="auto">
          <a:xfrm>
            <a:off x="6876948" y="2770662"/>
            <a:ext cx="5029200" cy="12963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ational Institutes of Health (NIH) - Turning Discovery into Health">
            <a:extLst>
              <a:ext uri="{FF2B5EF4-FFF2-40B4-BE49-F238E27FC236}">
                <a16:creationId xmlns:a16="http://schemas.microsoft.com/office/drawing/2014/main" id="{51366EB4-547D-E31E-0109-E61DF3D964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8231" y="5608916"/>
            <a:ext cx="5720013" cy="8800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F0989E7-0EA0-1E43-8329-58C6231F1479}"/>
              </a:ext>
            </a:extLst>
          </p:cNvPr>
          <p:cNvSpPr txBox="1"/>
          <p:nvPr/>
        </p:nvSpPr>
        <p:spPr>
          <a:xfrm>
            <a:off x="9957781" y="471755"/>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
        <p:nvSpPr>
          <p:cNvPr id="17" name="TextBox 16">
            <a:extLst>
              <a:ext uri="{FF2B5EF4-FFF2-40B4-BE49-F238E27FC236}">
                <a16:creationId xmlns:a16="http://schemas.microsoft.com/office/drawing/2014/main" id="{F56957EE-5E02-3AD1-2094-14AAFFEDBA06}"/>
              </a:ext>
            </a:extLst>
          </p:cNvPr>
          <p:cNvSpPr txBox="1"/>
          <p:nvPr/>
        </p:nvSpPr>
        <p:spPr>
          <a:xfrm>
            <a:off x="5812562" y="4800157"/>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
        <p:nvSpPr>
          <p:cNvPr id="20" name="TextBox 19">
            <a:extLst>
              <a:ext uri="{FF2B5EF4-FFF2-40B4-BE49-F238E27FC236}">
                <a16:creationId xmlns:a16="http://schemas.microsoft.com/office/drawing/2014/main" id="{0BA7FB1F-4172-847D-2345-F6B35C5C24BC}"/>
              </a:ext>
            </a:extLst>
          </p:cNvPr>
          <p:cNvSpPr txBox="1"/>
          <p:nvPr/>
        </p:nvSpPr>
        <p:spPr>
          <a:xfrm>
            <a:off x="1903883" y="234388"/>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Tree>
    <p:custDataLst>
      <p:tags r:id="rId1"/>
    </p:custDataLst>
    <p:extLst>
      <p:ext uri="{BB962C8B-B14F-4D97-AF65-F5344CB8AC3E}">
        <p14:creationId xmlns:p14="http://schemas.microsoft.com/office/powerpoint/2010/main" val="1819210838"/>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8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P spid="2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5849828-67F2-455A-83C6-EF6E2455D008}"/>
              </a:ext>
            </a:extLst>
          </p:cNvPr>
          <p:cNvSpPr/>
          <p:nvPr/>
        </p:nvSpPr>
        <p:spPr>
          <a:xfrm>
            <a:off x="5974814" y="3244334"/>
            <a:ext cx="454740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2" name="Picture 2" descr="Marc Hauser, Harvard Academic, Faces Inquiry - The New York Times">
            <a:extLst>
              <a:ext uri="{FF2B5EF4-FFF2-40B4-BE49-F238E27FC236}">
                <a16:creationId xmlns:a16="http://schemas.microsoft.com/office/drawing/2014/main" id="{FBC16B23-AD81-EBF3-A5DC-72BE3D5D6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2679" y="2136817"/>
            <a:ext cx="1804269" cy="258436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y Is Harvard Getting $9 Million In Stimulus Money When It Has A $40  Billion Endowment?">
            <a:extLst>
              <a:ext uri="{FF2B5EF4-FFF2-40B4-BE49-F238E27FC236}">
                <a16:creationId xmlns:a16="http://schemas.microsoft.com/office/drawing/2014/main" id="{81CD67F3-7B81-9238-6B2B-B1737529D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253" y="369082"/>
            <a:ext cx="4058653" cy="23438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tton Top Tamarin – Facts, Description, Conservations Status, Pictures">
            <a:extLst>
              <a:ext uri="{FF2B5EF4-FFF2-40B4-BE49-F238E27FC236}">
                <a16:creationId xmlns:a16="http://schemas.microsoft.com/office/drawing/2014/main" id="{E38C7F88-765E-0FDF-F903-61D8D4040C4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769" t="1529" r="12046" b="-1529"/>
          <a:stretch/>
        </p:blipFill>
        <p:spPr bwMode="auto">
          <a:xfrm>
            <a:off x="7230979" y="639873"/>
            <a:ext cx="2213810" cy="215111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eritage Chesham Grand Mirror (2240 x 1420mm) - Amber Gold">
            <a:extLst>
              <a:ext uri="{FF2B5EF4-FFF2-40B4-BE49-F238E27FC236}">
                <a16:creationId xmlns:a16="http://schemas.microsoft.com/office/drawing/2014/main" id="{1EFE89C6-F156-A24A-E2E1-350F70EF97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4075" y="600242"/>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ext&#10;&#10;Description automatically generated">
            <a:extLst>
              <a:ext uri="{FF2B5EF4-FFF2-40B4-BE49-F238E27FC236}">
                <a16:creationId xmlns:a16="http://schemas.microsoft.com/office/drawing/2014/main" id="{1D9D6571-B709-C10E-CBE8-59DA8E4572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092" y="3041313"/>
            <a:ext cx="2225816" cy="3594146"/>
          </a:xfrm>
          <a:prstGeom prst="rect">
            <a:avLst/>
          </a:prstGeom>
        </p:spPr>
      </p:pic>
      <p:pic>
        <p:nvPicPr>
          <p:cNvPr id="3080" name="Picture 8" descr="scanned image of page 10811">
            <a:extLst>
              <a:ext uri="{FF2B5EF4-FFF2-40B4-BE49-F238E27FC236}">
                <a16:creationId xmlns:a16="http://schemas.microsoft.com/office/drawing/2014/main" id="{CA439618-DDCE-2E39-C32C-374C423628D3}"/>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81097"/>
          <a:stretch/>
        </p:blipFill>
        <p:spPr bwMode="auto">
          <a:xfrm>
            <a:off x="6876948" y="2770662"/>
            <a:ext cx="5029200" cy="12963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ational Institutes of Health (NIH) - Turning Discovery into Health">
            <a:extLst>
              <a:ext uri="{FF2B5EF4-FFF2-40B4-BE49-F238E27FC236}">
                <a16:creationId xmlns:a16="http://schemas.microsoft.com/office/drawing/2014/main" id="{51366EB4-547D-E31E-0109-E61DF3D964F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98231" y="5608916"/>
            <a:ext cx="5720013" cy="88000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1F0989E7-0EA0-1E43-8329-58C6231F1479}"/>
              </a:ext>
            </a:extLst>
          </p:cNvPr>
          <p:cNvSpPr txBox="1"/>
          <p:nvPr/>
        </p:nvSpPr>
        <p:spPr>
          <a:xfrm>
            <a:off x="9957781" y="471755"/>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
        <p:nvSpPr>
          <p:cNvPr id="17" name="TextBox 16">
            <a:extLst>
              <a:ext uri="{FF2B5EF4-FFF2-40B4-BE49-F238E27FC236}">
                <a16:creationId xmlns:a16="http://schemas.microsoft.com/office/drawing/2014/main" id="{F56957EE-5E02-3AD1-2094-14AAFFEDBA06}"/>
              </a:ext>
            </a:extLst>
          </p:cNvPr>
          <p:cNvSpPr txBox="1"/>
          <p:nvPr/>
        </p:nvSpPr>
        <p:spPr>
          <a:xfrm>
            <a:off x="5812562" y="4800157"/>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
        <p:nvSpPr>
          <p:cNvPr id="20" name="TextBox 19">
            <a:extLst>
              <a:ext uri="{FF2B5EF4-FFF2-40B4-BE49-F238E27FC236}">
                <a16:creationId xmlns:a16="http://schemas.microsoft.com/office/drawing/2014/main" id="{0BA7FB1F-4172-847D-2345-F6B35C5C24BC}"/>
              </a:ext>
            </a:extLst>
          </p:cNvPr>
          <p:cNvSpPr txBox="1"/>
          <p:nvPr/>
        </p:nvSpPr>
        <p:spPr>
          <a:xfrm>
            <a:off x="1903883" y="234388"/>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spTree>
    <p:custDataLst>
      <p:tags r:id="rId1"/>
    </p:custDataLst>
    <p:extLst>
      <p:ext uri="{BB962C8B-B14F-4D97-AF65-F5344CB8AC3E}">
        <p14:creationId xmlns:p14="http://schemas.microsoft.com/office/powerpoint/2010/main" val="3440361774"/>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5849828-67F2-455A-83C6-EF6E2455D008}"/>
              </a:ext>
            </a:extLst>
          </p:cNvPr>
          <p:cNvSpPr/>
          <p:nvPr/>
        </p:nvSpPr>
        <p:spPr>
          <a:xfrm>
            <a:off x="5974814" y="3244334"/>
            <a:ext cx="454740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2054" name="Picture 6" descr="Watch Don't Look Up | Netflix Official Site">
            <a:extLst>
              <a:ext uri="{FF2B5EF4-FFF2-40B4-BE49-F238E27FC236}">
                <a16:creationId xmlns:a16="http://schemas.microsoft.com/office/drawing/2014/main" id="{F70E438A-2572-91C8-D6A8-DCE381AC2F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5945938"/>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5849828-67F2-455A-83C6-EF6E2455D008}"/>
              </a:ext>
            </a:extLst>
          </p:cNvPr>
          <p:cNvSpPr/>
          <p:nvPr/>
        </p:nvSpPr>
        <p:spPr>
          <a:xfrm>
            <a:off x="5974814" y="3244334"/>
            <a:ext cx="454740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3" name="Picture 4" descr="GMC condemns 'callous disregard' of doctor who linked MMR and autism |  Nursing Times">
            <a:extLst>
              <a:ext uri="{FF2B5EF4-FFF2-40B4-BE49-F238E27FC236}">
                <a16:creationId xmlns:a16="http://schemas.microsoft.com/office/drawing/2014/main" id="{7488B4B5-B979-F871-663E-1FAF35930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47" y="1777665"/>
            <a:ext cx="2278863" cy="33247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lu and COVID Vaccinations – Queen Camel Medical Centre">
            <a:extLst>
              <a:ext uri="{FF2B5EF4-FFF2-40B4-BE49-F238E27FC236}">
                <a16:creationId xmlns:a16="http://schemas.microsoft.com/office/drawing/2014/main" id="{FDE7A1A6-F379-7808-A180-392BE0305C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31" r="21591"/>
          <a:stretch/>
        </p:blipFill>
        <p:spPr bwMode="auto">
          <a:xfrm>
            <a:off x="178130" y="236270"/>
            <a:ext cx="1816925" cy="16400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C9E38DC-DF08-CFD1-2FF7-F472AB73DB13}"/>
              </a:ext>
            </a:extLst>
          </p:cNvPr>
          <p:cNvCxnSpPr/>
          <p:nvPr/>
        </p:nvCxnSpPr>
        <p:spPr>
          <a:xfrm>
            <a:off x="1757548" y="926276"/>
            <a:ext cx="9025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1A1D5B-E489-603F-078F-02288FA849D9}"/>
              </a:ext>
            </a:extLst>
          </p:cNvPr>
          <p:cNvSpPr txBox="1"/>
          <p:nvPr/>
        </p:nvSpPr>
        <p:spPr>
          <a:xfrm>
            <a:off x="450027" y="1777665"/>
            <a:ext cx="1109599" cy="584775"/>
          </a:xfrm>
          <a:prstGeom prst="rect">
            <a:avLst/>
          </a:prstGeom>
          <a:noFill/>
        </p:spPr>
        <p:txBody>
          <a:bodyPr wrap="none" rtlCol="0">
            <a:spAutoFit/>
          </a:bodyPr>
          <a:lstStyle/>
          <a:p>
            <a:r>
              <a:rPr lang="en-GB" sz="3200"/>
              <a:t>MMR</a:t>
            </a:r>
            <a:endParaRPr lang="en-DE" sz="3200"/>
          </a:p>
        </p:txBody>
      </p:sp>
      <p:pic>
        <p:nvPicPr>
          <p:cNvPr id="4100" name="Picture 4" descr="Crohn's Disease | An Ultimate Guide (Symptoms, Diet, Causes, Treatment)">
            <a:extLst>
              <a:ext uri="{FF2B5EF4-FFF2-40B4-BE49-F238E27FC236}">
                <a16:creationId xmlns:a16="http://schemas.microsoft.com/office/drawing/2014/main" id="{CE3BFC8C-442A-5967-157F-CED99B4779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020" r="51948" b="5380"/>
          <a:stretch/>
        </p:blipFill>
        <p:spPr bwMode="auto">
          <a:xfrm>
            <a:off x="2660072" y="221426"/>
            <a:ext cx="2176326" cy="172267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A2F31C8-6A2B-28EB-F6B6-B751D06A0961}"/>
              </a:ext>
            </a:extLst>
          </p:cNvPr>
          <p:cNvCxnSpPr>
            <a:cxnSpLocks/>
          </p:cNvCxnSpPr>
          <p:nvPr/>
        </p:nvCxnSpPr>
        <p:spPr>
          <a:xfrm>
            <a:off x="1755568" y="996523"/>
            <a:ext cx="453242" cy="6989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02" name="Picture 6" descr="Why Many People With Autism Dislike Functioning Labels | Psychology Today  United Kingdom">
            <a:extLst>
              <a:ext uri="{FF2B5EF4-FFF2-40B4-BE49-F238E27FC236}">
                <a16:creationId xmlns:a16="http://schemas.microsoft.com/office/drawing/2014/main" id="{7AC065F7-C83B-33F1-EF15-1417794139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2955" y="1902423"/>
            <a:ext cx="2025732" cy="20257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text, application, email&#10;&#10;Description automatically generated">
            <a:extLst>
              <a:ext uri="{FF2B5EF4-FFF2-40B4-BE49-F238E27FC236}">
                <a16:creationId xmlns:a16="http://schemas.microsoft.com/office/drawing/2014/main" id="{7320000E-85A7-61D9-B528-88363DF894C0}"/>
              </a:ext>
            </a:extLst>
          </p:cNvPr>
          <p:cNvPicPr>
            <a:picLocks noChangeAspect="1"/>
          </p:cNvPicPr>
          <p:nvPr/>
        </p:nvPicPr>
        <p:blipFill rotWithShape="1">
          <a:blip r:embed="rId8">
            <a:extLst>
              <a:ext uri="{28A0092B-C50C-407E-A947-70E740481C1C}">
                <a14:useLocalDpi xmlns:a14="http://schemas.microsoft.com/office/drawing/2010/main" val="0"/>
              </a:ext>
            </a:extLst>
          </a:blip>
          <a:srcRect t="33497"/>
          <a:stretch/>
        </p:blipFill>
        <p:spPr>
          <a:xfrm>
            <a:off x="7243010" y="4975761"/>
            <a:ext cx="4922144" cy="1653908"/>
          </a:xfrm>
          <a:prstGeom prst="rect">
            <a:avLst/>
          </a:prstGeom>
        </p:spPr>
      </p:pic>
      <p:pic>
        <p:nvPicPr>
          <p:cNvPr id="4104" name="Picture 8" descr="How the vaccine crisis was meant to make money | The BMJ">
            <a:extLst>
              <a:ext uri="{FF2B5EF4-FFF2-40B4-BE49-F238E27FC236}">
                <a16:creationId xmlns:a16="http://schemas.microsoft.com/office/drawing/2014/main" id="{1E9C4AD6-D8FB-E5EB-6E4A-37D12A78CB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2629" y="1082762"/>
            <a:ext cx="3933456" cy="25611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4328AA-40C2-62ED-0FD8-43E1B8F97DBC}"/>
              </a:ext>
            </a:extLst>
          </p:cNvPr>
          <p:cNvSpPr txBox="1"/>
          <p:nvPr/>
        </p:nvSpPr>
        <p:spPr>
          <a:xfrm>
            <a:off x="1589433" y="-38217"/>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pic>
        <p:nvPicPr>
          <p:cNvPr id="16" name="Picture 15" descr="Graphical user interface, text, application, email&#10;&#10;Description automatically generated">
            <a:extLst>
              <a:ext uri="{FF2B5EF4-FFF2-40B4-BE49-F238E27FC236}">
                <a16:creationId xmlns:a16="http://schemas.microsoft.com/office/drawing/2014/main" id="{6B1B2764-0777-EDCC-91BD-1AA6ECC98F5C}"/>
              </a:ext>
            </a:extLst>
          </p:cNvPr>
          <p:cNvPicPr>
            <a:picLocks noChangeAspect="1"/>
          </p:cNvPicPr>
          <p:nvPr/>
        </p:nvPicPr>
        <p:blipFill rotWithShape="1">
          <a:blip r:embed="rId8">
            <a:extLst>
              <a:ext uri="{28A0092B-C50C-407E-A947-70E740481C1C}">
                <a14:useLocalDpi xmlns:a14="http://schemas.microsoft.com/office/drawing/2010/main" val="0"/>
              </a:ext>
            </a:extLst>
          </a:blip>
          <a:srcRect t="-2266" b="-2"/>
          <a:stretch/>
        </p:blipFill>
        <p:spPr>
          <a:xfrm>
            <a:off x="7243010" y="4130435"/>
            <a:ext cx="4922144" cy="2543361"/>
          </a:xfrm>
          <a:prstGeom prst="rect">
            <a:avLst/>
          </a:prstGeom>
        </p:spPr>
      </p:pic>
      <p:pic>
        <p:nvPicPr>
          <p:cNvPr id="4106" name="Picture 10" descr="Jenny McCarthy: My heart breaks for Playmates abused by Hugh Hefner">
            <a:extLst>
              <a:ext uri="{FF2B5EF4-FFF2-40B4-BE49-F238E27FC236}">
                <a16:creationId xmlns:a16="http://schemas.microsoft.com/office/drawing/2014/main" id="{63967D1A-6395-6F42-9F02-BCC946261E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365" y="4170862"/>
            <a:ext cx="3544754" cy="23624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2919323"/>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0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0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5122" name="Picture 2" descr="Measles Vaccine, Symptoms, Treatment, Causes">
            <a:extLst>
              <a:ext uri="{FF2B5EF4-FFF2-40B4-BE49-F238E27FC236}">
                <a16:creationId xmlns:a16="http://schemas.microsoft.com/office/drawing/2014/main" id="{B115F76A-2A0D-329F-6260-0344E616F5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8088" y="1833563"/>
            <a:ext cx="3699459" cy="25138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49637135"/>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1026" name="Picture 2" descr="Graph">
            <a:extLst>
              <a:ext uri="{FF2B5EF4-FFF2-40B4-BE49-F238E27FC236}">
                <a16:creationId xmlns:a16="http://schemas.microsoft.com/office/drawing/2014/main" id="{9EC7468A-42FF-5D55-16FF-A4260AD326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1944"/>
          <a:stretch/>
        </p:blipFill>
        <p:spPr bwMode="auto">
          <a:xfrm>
            <a:off x="2737423" y="612604"/>
            <a:ext cx="2989609" cy="55125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8601258"/>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The Scientific Method</a:t>
            </a:r>
          </a:p>
          <a:p>
            <a:pPr lvl="1"/>
            <a:r>
              <a:rPr lang="en-GB" sz="2800" dirty="0"/>
              <a:t>Question: Is the Earth round or flat?</a:t>
            </a:r>
          </a:p>
          <a:p>
            <a:pPr lvl="1"/>
            <a:r>
              <a:rPr lang="en-GB" sz="2800" dirty="0"/>
              <a:t>Hypothesis</a:t>
            </a:r>
            <a:endParaRPr lang="en-DE" sz="2800" dirty="0"/>
          </a:p>
        </p:txBody>
      </p:sp>
    </p:spTree>
    <p:extLst>
      <p:ext uri="{BB962C8B-B14F-4D97-AF65-F5344CB8AC3E}">
        <p14:creationId xmlns:p14="http://schemas.microsoft.com/office/powerpoint/2010/main" val="24832774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1026" name="Picture 2" descr="Graph">
            <a:extLst>
              <a:ext uri="{FF2B5EF4-FFF2-40B4-BE49-F238E27FC236}">
                <a16:creationId xmlns:a16="http://schemas.microsoft.com/office/drawing/2014/main" id="{9EC7468A-42FF-5D55-16FF-A4260AD326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950"/>
          <a:stretch/>
        </p:blipFill>
        <p:spPr bwMode="auto">
          <a:xfrm>
            <a:off x="2737424" y="612604"/>
            <a:ext cx="7930576" cy="55125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651049065"/>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2050" name="Picture 2" descr="Measles outbreak: U.S. measles cases surpass previous record, highest since  2000 - The Washington Post">
            <a:extLst>
              <a:ext uri="{FF2B5EF4-FFF2-40B4-BE49-F238E27FC236}">
                <a16:creationId xmlns:a16="http://schemas.microsoft.com/office/drawing/2014/main" id="{1256F147-EE23-7A2C-510C-9512216D0B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0"/>
            <a:ext cx="8582025"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7301517"/>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pic>
        <p:nvPicPr>
          <p:cNvPr id="3074" name="Picture 2" descr="Measles | Vaccine Knowledge">
            <a:extLst>
              <a:ext uri="{FF2B5EF4-FFF2-40B4-BE49-F238E27FC236}">
                <a16:creationId xmlns:a16="http://schemas.microsoft.com/office/drawing/2014/main" id="{8F92813A-2ADC-B9C6-C680-33A0DFEEFB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 y="0"/>
            <a:ext cx="11341100"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954608485"/>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947CAE87-CC56-49FB-9B27-CD5D43DCE1B6}"/>
              </a:ext>
            </a:extLst>
          </p:cNvPr>
          <p:cNvSpPr>
            <a:spLocks noGrp="1"/>
          </p:cNvSpPr>
          <p:nvPr/>
        </p:nvSpPr>
        <p:spPr>
          <a:xfrm>
            <a:off x="1524000" y="1412777"/>
            <a:ext cx="9025450" cy="4680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None/>
            </a:pPr>
            <a:endParaRPr lang="en-GB" sz="4400" dirty="0"/>
          </a:p>
        </p:txBody>
      </p:sp>
      <p:sp>
        <p:nvSpPr>
          <p:cNvPr id="5" name="Rectangle 4">
            <a:extLst>
              <a:ext uri="{FF2B5EF4-FFF2-40B4-BE49-F238E27FC236}">
                <a16:creationId xmlns:a16="http://schemas.microsoft.com/office/drawing/2014/main" id="{77B9F237-853B-408C-9CE4-6A507F167DC4}"/>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6" name="Rectangle 5">
            <a:extLst>
              <a:ext uri="{FF2B5EF4-FFF2-40B4-BE49-F238E27FC236}">
                <a16:creationId xmlns:a16="http://schemas.microsoft.com/office/drawing/2014/main" id="{95849828-67F2-455A-83C6-EF6E2455D008}"/>
              </a:ext>
            </a:extLst>
          </p:cNvPr>
          <p:cNvSpPr/>
          <p:nvPr/>
        </p:nvSpPr>
        <p:spPr>
          <a:xfrm>
            <a:off x="5974814" y="3244334"/>
            <a:ext cx="454740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pic>
        <p:nvPicPr>
          <p:cNvPr id="3" name="Picture 4" descr="GMC condemns 'callous disregard' of doctor who linked MMR and autism |  Nursing Times">
            <a:extLst>
              <a:ext uri="{FF2B5EF4-FFF2-40B4-BE49-F238E27FC236}">
                <a16:creationId xmlns:a16="http://schemas.microsoft.com/office/drawing/2014/main" id="{7488B4B5-B979-F871-663E-1FAF35930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4147" y="1777665"/>
            <a:ext cx="2278863" cy="332478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lu and COVID Vaccinations – Queen Camel Medical Centre">
            <a:extLst>
              <a:ext uri="{FF2B5EF4-FFF2-40B4-BE49-F238E27FC236}">
                <a16:creationId xmlns:a16="http://schemas.microsoft.com/office/drawing/2014/main" id="{FDE7A1A6-F379-7808-A180-392BE0305C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431" r="21591"/>
          <a:stretch/>
        </p:blipFill>
        <p:spPr bwMode="auto">
          <a:xfrm>
            <a:off x="178130" y="236270"/>
            <a:ext cx="1816925" cy="16400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a:extLst>
              <a:ext uri="{FF2B5EF4-FFF2-40B4-BE49-F238E27FC236}">
                <a16:creationId xmlns:a16="http://schemas.microsoft.com/office/drawing/2014/main" id="{BC9E38DC-DF08-CFD1-2FF7-F472AB73DB13}"/>
              </a:ext>
            </a:extLst>
          </p:cNvPr>
          <p:cNvCxnSpPr/>
          <p:nvPr/>
        </p:nvCxnSpPr>
        <p:spPr>
          <a:xfrm>
            <a:off x="1757548" y="926276"/>
            <a:ext cx="902524"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41A1D5B-E489-603F-078F-02288FA849D9}"/>
              </a:ext>
            </a:extLst>
          </p:cNvPr>
          <p:cNvSpPr txBox="1"/>
          <p:nvPr/>
        </p:nvSpPr>
        <p:spPr>
          <a:xfrm>
            <a:off x="450027" y="1777665"/>
            <a:ext cx="1109599" cy="584775"/>
          </a:xfrm>
          <a:prstGeom prst="rect">
            <a:avLst/>
          </a:prstGeom>
          <a:noFill/>
        </p:spPr>
        <p:txBody>
          <a:bodyPr wrap="none" rtlCol="0">
            <a:spAutoFit/>
          </a:bodyPr>
          <a:lstStyle/>
          <a:p>
            <a:r>
              <a:rPr lang="en-GB" sz="3200"/>
              <a:t>MMR</a:t>
            </a:r>
            <a:endParaRPr lang="en-DE" sz="3200"/>
          </a:p>
        </p:txBody>
      </p:sp>
      <p:pic>
        <p:nvPicPr>
          <p:cNvPr id="4100" name="Picture 4" descr="Crohn's Disease | An Ultimate Guide (Symptoms, Diet, Causes, Treatment)">
            <a:extLst>
              <a:ext uri="{FF2B5EF4-FFF2-40B4-BE49-F238E27FC236}">
                <a16:creationId xmlns:a16="http://schemas.microsoft.com/office/drawing/2014/main" id="{CE3BFC8C-442A-5967-157F-CED99B4779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020" r="51948" b="5380"/>
          <a:stretch/>
        </p:blipFill>
        <p:spPr bwMode="auto">
          <a:xfrm>
            <a:off x="2660072" y="221426"/>
            <a:ext cx="2176326" cy="172267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A2F31C8-6A2B-28EB-F6B6-B751D06A0961}"/>
              </a:ext>
            </a:extLst>
          </p:cNvPr>
          <p:cNvCxnSpPr>
            <a:cxnSpLocks/>
          </p:cNvCxnSpPr>
          <p:nvPr/>
        </p:nvCxnSpPr>
        <p:spPr>
          <a:xfrm>
            <a:off x="1755568" y="996523"/>
            <a:ext cx="453242" cy="69898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102" name="Picture 6" descr="Why Many People With Autism Dislike Functioning Labels | Psychology Today  United Kingdom">
            <a:extLst>
              <a:ext uri="{FF2B5EF4-FFF2-40B4-BE49-F238E27FC236}">
                <a16:creationId xmlns:a16="http://schemas.microsoft.com/office/drawing/2014/main" id="{7AC065F7-C83B-33F1-EF15-14177941395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2955" y="1902423"/>
            <a:ext cx="2025732" cy="20257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Graphical user interface, text, application, email&#10;&#10;Description automatically generated">
            <a:extLst>
              <a:ext uri="{FF2B5EF4-FFF2-40B4-BE49-F238E27FC236}">
                <a16:creationId xmlns:a16="http://schemas.microsoft.com/office/drawing/2014/main" id="{7320000E-85A7-61D9-B528-88363DF894C0}"/>
              </a:ext>
            </a:extLst>
          </p:cNvPr>
          <p:cNvPicPr>
            <a:picLocks noChangeAspect="1"/>
          </p:cNvPicPr>
          <p:nvPr/>
        </p:nvPicPr>
        <p:blipFill rotWithShape="1">
          <a:blip r:embed="rId8">
            <a:extLst>
              <a:ext uri="{28A0092B-C50C-407E-A947-70E740481C1C}">
                <a14:useLocalDpi xmlns:a14="http://schemas.microsoft.com/office/drawing/2010/main" val="0"/>
              </a:ext>
            </a:extLst>
          </a:blip>
          <a:srcRect t="33497"/>
          <a:stretch/>
        </p:blipFill>
        <p:spPr>
          <a:xfrm>
            <a:off x="7243010" y="4975761"/>
            <a:ext cx="4922144" cy="1653908"/>
          </a:xfrm>
          <a:prstGeom prst="rect">
            <a:avLst/>
          </a:prstGeom>
        </p:spPr>
      </p:pic>
      <p:pic>
        <p:nvPicPr>
          <p:cNvPr id="4104" name="Picture 8" descr="How the vaccine crisis was meant to make money | The BMJ">
            <a:extLst>
              <a:ext uri="{FF2B5EF4-FFF2-40B4-BE49-F238E27FC236}">
                <a16:creationId xmlns:a16="http://schemas.microsoft.com/office/drawing/2014/main" id="{1E9C4AD6-D8FB-E5EB-6E4A-37D12A78CB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62629" y="1082762"/>
            <a:ext cx="3933456" cy="256117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64328AA-40C2-62ED-0FD8-43E1B8F97DBC}"/>
              </a:ext>
            </a:extLst>
          </p:cNvPr>
          <p:cNvSpPr txBox="1"/>
          <p:nvPr/>
        </p:nvSpPr>
        <p:spPr>
          <a:xfrm>
            <a:off x="1589433" y="-38217"/>
            <a:ext cx="1183337" cy="2400657"/>
          </a:xfrm>
          <a:prstGeom prst="rect">
            <a:avLst/>
          </a:prstGeom>
          <a:noFill/>
        </p:spPr>
        <p:txBody>
          <a:bodyPr wrap="none" rtlCol="0">
            <a:spAutoFit/>
          </a:bodyPr>
          <a:lstStyle/>
          <a:p>
            <a:r>
              <a:rPr lang="en-GB" sz="15000" dirty="0">
                <a:solidFill>
                  <a:srgbClr val="FF0000"/>
                </a:solidFill>
              </a:rPr>
              <a:t>X</a:t>
            </a:r>
            <a:endParaRPr lang="en-DE" sz="15000" dirty="0">
              <a:solidFill>
                <a:srgbClr val="FF0000"/>
              </a:solidFill>
            </a:endParaRPr>
          </a:p>
        </p:txBody>
      </p:sp>
      <p:pic>
        <p:nvPicPr>
          <p:cNvPr id="16" name="Picture 15" descr="Graphical user interface, text, application, email&#10;&#10;Description automatically generated">
            <a:extLst>
              <a:ext uri="{FF2B5EF4-FFF2-40B4-BE49-F238E27FC236}">
                <a16:creationId xmlns:a16="http://schemas.microsoft.com/office/drawing/2014/main" id="{6B1B2764-0777-EDCC-91BD-1AA6ECC98F5C}"/>
              </a:ext>
            </a:extLst>
          </p:cNvPr>
          <p:cNvPicPr>
            <a:picLocks noChangeAspect="1"/>
          </p:cNvPicPr>
          <p:nvPr/>
        </p:nvPicPr>
        <p:blipFill rotWithShape="1">
          <a:blip r:embed="rId8">
            <a:extLst>
              <a:ext uri="{28A0092B-C50C-407E-A947-70E740481C1C}">
                <a14:useLocalDpi xmlns:a14="http://schemas.microsoft.com/office/drawing/2010/main" val="0"/>
              </a:ext>
            </a:extLst>
          </a:blip>
          <a:srcRect t="-2266" b="-2"/>
          <a:stretch/>
        </p:blipFill>
        <p:spPr>
          <a:xfrm>
            <a:off x="7243010" y="4130435"/>
            <a:ext cx="4922144" cy="2543361"/>
          </a:xfrm>
          <a:prstGeom prst="rect">
            <a:avLst/>
          </a:prstGeom>
        </p:spPr>
      </p:pic>
      <p:pic>
        <p:nvPicPr>
          <p:cNvPr id="4106" name="Picture 10" descr="Jenny McCarthy: My heart breaks for Playmates abused by Hugh Hefner">
            <a:extLst>
              <a:ext uri="{FF2B5EF4-FFF2-40B4-BE49-F238E27FC236}">
                <a16:creationId xmlns:a16="http://schemas.microsoft.com/office/drawing/2014/main" id="{63967D1A-6395-6F42-9F02-BCC946261E4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365" y="4170862"/>
            <a:ext cx="3544754" cy="23624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52815219"/>
      </p:ext>
    </p:extLst>
  </p:cSld>
  <p:clrMapOvr>
    <a:masterClrMapping/>
  </p:clrMapOvr>
  <mc:AlternateContent xmlns:mc="http://schemas.openxmlformats.org/markup-compatibility/2006" xmlns:p14="http://schemas.microsoft.com/office/powerpoint/2010/main">
    <mc:Choice Requires="p14">
      <p:transition spd="slow" p14:dur="2000" advTm="7742"/>
    </mc:Choice>
    <mc:Fallback xmlns="">
      <p:transition spd="slow" advTm="7742"/>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C310AC-5A95-49D6-B68B-07C2FE2C579A}"/>
              </a:ext>
            </a:extLst>
          </p:cNvPr>
          <p:cNvSpPr>
            <a:spLocks noGrp="1"/>
          </p:cNvSpPr>
          <p:nvPr>
            <p:ph type="title"/>
          </p:nvPr>
        </p:nvSpPr>
        <p:spPr/>
        <p:txBody>
          <a:bodyPr/>
          <a:lstStyle/>
          <a:p>
            <a:r>
              <a:rPr lang="en-GB"/>
              <a:t>Summary</a:t>
            </a:r>
            <a:endParaRPr lang="en-DE"/>
          </a:p>
        </p:txBody>
      </p:sp>
      <p:sp>
        <p:nvSpPr>
          <p:cNvPr id="6" name="Content Placeholder 5">
            <a:extLst>
              <a:ext uri="{FF2B5EF4-FFF2-40B4-BE49-F238E27FC236}">
                <a16:creationId xmlns:a16="http://schemas.microsoft.com/office/drawing/2014/main" id="{88A347CD-7F15-BFD5-146B-268EDC8C3352}"/>
              </a:ext>
            </a:extLst>
          </p:cNvPr>
          <p:cNvSpPr>
            <a:spLocks noGrp="1"/>
          </p:cNvSpPr>
          <p:nvPr>
            <p:ph idx="1"/>
          </p:nvPr>
        </p:nvSpPr>
        <p:spPr/>
        <p:txBody>
          <a:bodyPr/>
          <a:lstStyle/>
          <a:p>
            <a:r>
              <a:rPr lang="en-GB"/>
              <a:t>Sloppy science</a:t>
            </a:r>
          </a:p>
          <a:p>
            <a:r>
              <a:rPr lang="en-GB"/>
              <a:t>Misunderstanding of statistics</a:t>
            </a:r>
          </a:p>
          <a:p>
            <a:r>
              <a:rPr lang="en-GB"/>
              <a:t>Misguided reporting of data</a:t>
            </a:r>
          </a:p>
          <a:p>
            <a:r>
              <a:rPr lang="en-GB"/>
              <a:t>Outright fraud</a:t>
            </a:r>
            <a:endParaRPr lang="en-DE"/>
          </a:p>
        </p:txBody>
      </p:sp>
    </p:spTree>
    <p:extLst>
      <p:ext uri="{BB962C8B-B14F-4D97-AF65-F5344CB8AC3E}">
        <p14:creationId xmlns:p14="http://schemas.microsoft.com/office/powerpoint/2010/main" val="40251536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2D33E-0022-4F48-BF1E-F867CF244A91}"/>
              </a:ext>
            </a:extLst>
          </p:cNvPr>
          <p:cNvSpPr>
            <a:spLocks noGrp="1"/>
          </p:cNvSpPr>
          <p:nvPr>
            <p:ph type="title"/>
          </p:nvPr>
        </p:nvSpPr>
        <p:spPr/>
        <p:txBody>
          <a:bodyPr/>
          <a:lstStyle/>
          <a:p>
            <a:r>
              <a:rPr lang="en-GB" dirty="0"/>
              <a:t>The replication crisis</a:t>
            </a:r>
            <a:endParaRPr lang="en-DE" dirty="0"/>
          </a:p>
        </p:txBody>
      </p:sp>
      <p:pic>
        <p:nvPicPr>
          <p:cNvPr id="5" name="Picture 4" descr="Graphical user interface, website&#10;&#10;Description automatically generated">
            <a:extLst>
              <a:ext uri="{FF2B5EF4-FFF2-40B4-BE49-F238E27FC236}">
                <a16:creationId xmlns:a16="http://schemas.microsoft.com/office/drawing/2014/main" id="{89C7EA48-CA72-4B07-81AE-73F86CE01293}"/>
              </a:ext>
            </a:extLst>
          </p:cNvPr>
          <p:cNvPicPr>
            <a:picLocks noChangeAspect="1"/>
          </p:cNvPicPr>
          <p:nvPr/>
        </p:nvPicPr>
        <p:blipFill rotWithShape="1">
          <a:blip r:embed="rId2"/>
          <a:srcRect b="38599"/>
          <a:stretch/>
        </p:blipFill>
        <p:spPr>
          <a:xfrm>
            <a:off x="1066800" y="1889008"/>
            <a:ext cx="9518650" cy="3302425"/>
          </a:xfrm>
          <a:prstGeom prst="rect">
            <a:avLst/>
          </a:prstGeom>
        </p:spPr>
      </p:pic>
    </p:spTree>
    <p:extLst>
      <p:ext uri="{BB962C8B-B14F-4D97-AF65-F5344CB8AC3E}">
        <p14:creationId xmlns:p14="http://schemas.microsoft.com/office/powerpoint/2010/main" val="15906518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8989C-0CD2-464D-BF94-A3DE20AF01CE}"/>
              </a:ext>
            </a:extLst>
          </p:cNvPr>
          <p:cNvSpPr>
            <a:spLocks noGrp="1"/>
          </p:cNvSpPr>
          <p:nvPr>
            <p:ph type="title"/>
          </p:nvPr>
        </p:nvSpPr>
        <p:spPr/>
        <p:txBody>
          <a:bodyPr>
            <a:normAutofit fontScale="90000"/>
          </a:bodyPr>
          <a:lstStyle/>
          <a:p>
            <a:r>
              <a:rPr lang="en-GB" dirty="0"/>
              <a:t>The replication crisis… what constitutes a lack of replicability?</a:t>
            </a:r>
            <a:endParaRPr lang="en-DE" dirty="0"/>
          </a:p>
        </p:txBody>
      </p:sp>
      <p:sp>
        <p:nvSpPr>
          <p:cNvPr id="3" name="Content Placeholder 2">
            <a:extLst>
              <a:ext uri="{FF2B5EF4-FFF2-40B4-BE49-F238E27FC236}">
                <a16:creationId xmlns:a16="http://schemas.microsoft.com/office/drawing/2014/main" id="{0EF23432-9687-46FA-B692-A2C36EE52A84}"/>
              </a:ext>
            </a:extLst>
          </p:cNvPr>
          <p:cNvSpPr>
            <a:spLocks noGrp="1"/>
          </p:cNvSpPr>
          <p:nvPr>
            <p:ph idx="1"/>
          </p:nvPr>
        </p:nvSpPr>
        <p:spPr/>
        <p:txBody>
          <a:bodyPr>
            <a:noAutofit/>
          </a:bodyPr>
          <a:lstStyle/>
          <a:p>
            <a:pPr algn="l">
              <a:buFont typeface="Arial" panose="020B0604020202020204" pitchFamily="34" charset="0"/>
              <a:buChar char="•"/>
            </a:pPr>
            <a:r>
              <a:rPr lang="en-GB" sz="2000" dirty="0">
                <a:solidFill>
                  <a:srgbClr val="4C525B"/>
                </a:solidFill>
              </a:rPr>
              <a:t>F</a:t>
            </a:r>
            <a:r>
              <a:rPr lang="en-GB" sz="2000" b="0" i="0" dirty="0">
                <a:solidFill>
                  <a:srgbClr val="4C525B"/>
                </a:solidFill>
                <a:effectLst/>
              </a:rPr>
              <a:t>ailed to find an effect that was claimed in an earlier study</a:t>
            </a:r>
          </a:p>
          <a:p>
            <a:pPr algn="l">
              <a:buFont typeface="Arial" panose="020B0604020202020204" pitchFamily="34" charset="0"/>
              <a:buChar char="•"/>
            </a:pPr>
            <a:r>
              <a:rPr lang="en-GB" sz="2000" dirty="0">
                <a:solidFill>
                  <a:srgbClr val="4C525B"/>
                </a:solidFill>
              </a:rPr>
              <a:t>F</a:t>
            </a:r>
            <a:r>
              <a:rPr lang="en-GB" sz="2000" b="0" i="0" dirty="0">
                <a:solidFill>
                  <a:srgbClr val="4C525B"/>
                </a:solidFill>
                <a:effectLst/>
              </a:rPr>
              <a:t>ound an effect that did not exist in an earlier study</a:t>
            </a:r>
          </a:p>
          <a:p>
            <a:pPr algn="l">
              <a:buFont typeface="Arial" panose="020B0604020202020204" pitchFamily="34" charset="0"/>
              <a:buChar char="•"/>
            </a:pPr>
            <a:r>
              <a:rPr lang="en-GB" sz="2000" b="0" i="0" dirty="0">
                <a:solidFill>
                  <a:srgbClr val="4C525B"/>
                </a:solidFill>
                <a:effectLst/>
              </a:rPr>
              <a:t>The direction of an effect changed </a:t>
            </a:r>
          </a:p>
          <a:p>
            <a:pPr algn="l">
              <a:buFont typeface="Arial" panose="020B0604020202020204" pitchFamily="34" charset="0"/>
              <a:buChar char="•"/>
            </a:pPr>
            <a:r>
              <a:rPr lang="en-GB" sz="2000" b="0" i="0" dirty="0">
                <a:solidFill>
                  <a:srgbClr val="4C525B"/>
                </a:solidFill>
                <a:effectLst/>
              </a:rPr>
              <a:t>The replication study found a smaller effect than the original study</a:t>
            </a:r>
          </a:p>
          <a:p>
            <a:pPr algn="l">
              <a:buFont typeface="Arial" panose="020B0604020202020204" pitchFamily="34" charset="0"/>
              <a:buChar char="•"/>
            </a:pPr>
            <a:r>
              <a:rPr lang="en-GB" sz="2000" b="0" i="0" dirty="0">
                <a:solidFill>
                  <a:srgbClr val="4C525B"/>
                </a:solidFill>
                <a:effectLst/>
              </a:rPr>
              <a:t>The replication study found a larger effect than the original study</a:t>
            </a:r>
          </a:p>
          <a:p>
            <a:pPr algn="l">
              <a:buFont typeface="Arial" panose="020B0604020202020204" pitchFamily="34" charset="0"/>
              <a:buChar char="•"/>
            </a:pPr>
            <a:r>
              <a:rPr lang="en-GB" sz="2000" b="0" i="0" dirty="0">
                <a:solidFill>
                  <a:srgbClr val="4C525B"/>
                </a:solidFill>
                <a:effectLst/>
              </a:rPr>
              <a:t>The statistical evidence in support of an effect was weaker than that claimed by the researchers</a:t>
            </a:r>
          </a:p>
        </p:txBody>
      </p:sp>
      <p:sp>
        <p:nvSpPr>
          <p:cNvPr id="4" name="TextBox 3">
            <a:extLst>
              <a:ext uri="{FF2B5EF4-FFF2-40B4-BE49-F238E27FC236}">
                <a16:creationId xmlns:a16="http://schemas.microsoft.com/office/drawing/2014/main" id="{4B1E43DF-F66B-4628-933D-561AC19D8652}"/>
              </a:ext>
            </a:extLst>
          </p:cNvPr>
          <p:cNvSpPr txBox="1"/>
          <p:nvPr/>
        </p:nvSpPr>
        <p:spPr>
          <a:xfrm>
            <a:off x="429802" y="6215406"/>
            <a:ext cx="5431295" cy="276999"/>
          </a:xfrm>
          <a:prstGeom prst="rect">
            <a:avLst/>
          </a:prstGeom>
          <a:noFill/>
        </p:spPr>
        <p:txBody>
          <a:bodyPr wrap="none" rtlCol="0">
            <a:spAutoFit/>
          </a:bodyPr>
          <a:lstStyle/>
          <a:p>
            <a:r>
              <a:rPr lang="en-GB" sz="1200" dirty="0"/>
              <a:t>From Tim Bock, https://www.displayr.com/what-is-the-replication-crisis/</a:t>
            </a:r>
            <a:endParaRPr lang="en-DE" sz="1200" dirty="0"/>
          </a:p>
        </p:txBody>
      </p:sp>
    </p:spTree>
    <p:extLst>
      <p:ext uri="{BB962C8B-B14F-4D97-AF65-F5344CB8AC3E}">
        <p14:creationId xmlns:p14="http://schemas.microsoft.com/office/powerpoint/2010/main" val="21102541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04A5-98DD-46C7-999D-B59382B9B470}"/>
              </a:ext>
            </a:extLst>
          </p:cNvPr>
          <p:cNvSpPr>
            <a:spLocks noGrp="1"/>
          </p:cNvSpPr>
          <p:nvPr>
            <p:ph type="title"/>
          </p:nvPr>
        </p:nvSpPr>
        <p:spPr/>
        <p:txBody>
          <a:bodyPr/>
          <a:lstStyle/>
          <a:p>
            <a:r>
              <a:rPr lang="en-GB" dirty="0"/>
              <a:t>The replication crisis… the numbers:</a:t>
            </a:r>
            <a:endParaRPr lang="en-DE" dirty="0"/>
          </a:p>
        </p:txBody>
      </p:sp>
      <p:pic>
        <p:nvPicPr>
          <p:cNvPr id="5" name="Picture 4" descr="Text&#10;&#10;Description automatically generated">
            <a:extLst>
              <a:ext uri="{FF2B5EF4-FFF2-40B4-BE49-F238E27FC236}">
                <a16:creationId xmlns:a16="http://schemas.microsoft.com/office/drawing/2014/main" id="{1E16AD57-D1A5-47CC-877F-FF9A9F108107}"/>
              </a:ext>
            </a:extLst>
          </p:cNvPr>
          <p:cNvPicPr>
            <a:picLocks noChangeAspect="1"/>
          </p:cNvPicPr>
          <p:nvPr/>
        </p:nvPicPr>
        <p:blipFill>
          <a:blip r:embed="rId2"/>
          <a:stretch>
            <a:fillRect/>
          </a:stretch>
        </p:blipFill>
        <p:spPr>
          <a:xfrm>
            <a:off x="2578100" y="2354795"/>
            <a:ext cx="7035800" cy="2330450"/>
          </a:xfrm>
          <a:prstGeom prst="rect">
            <a:avLst/>
          </a:prstGeom>
        </p:spPr>
      </p:pic>
    </p:spTree>
    <p:extLst>
      <p:ext uri="{BB962C8B-B14F-4D97-AF65-F5344CB8AC3E}">
        <p14:creationId xmlns:p14="http://schemas.microsoft.com/office/powerpoint/2010/main" val="18936476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04A5-98DD-46C7-999D-B59382B9B470}"/>
              </a:ext>
            </a:extLst>
          </p:cNvPr>
          <p:cNvSpPr>
            <a:spLocks noGrp="1"/>
          </p:cNvSpPr>
          <p:nvPr>
            <p:ph type="title"/>
          </p:nvPr>
        </p:nvSpPr>
        <p:spPr/>
        <p:txBody>
          <a:bodyPr/>
          <a:lstStyle/>
          <a:p>
            <a:r>
              <a:rPr lang="en-GB" dirty="0"/>
              <a:t>The replication crisis… the numbers:</a:t>
            </a:r>
            <a:endParaRPr lang="en-DE" dirty="0"/>
          </a:p>
        </p:txBody>
      </p:sp>
      <p:pic>
        <p:nvPicPr>
          <p:cNvPr id="7" name="Picture 6" descr="Graphical user interface, text, application, email&#10;&#10;Description automatically generated">
            <a:extLst>
              <a:ext uri="{FF2B5EF4-FFF2-40B4-BE49-F238E27FC236}">
                <a16:creationId xmlns:a16="http://schemas.microsoft.com/office/drawing/2014/main" id="{B422D758-AB9E-42D7-9DE4-A156A807614F}"/>
              </a:ext>
            </a:extLst>
          </p:cNvPr>
          <p:cNvPicPr>
            <a:picLocks noChangeAspect="1"/>
          </p:cNvPicPr>
          <p:nvPr/>
        </p:nvPicPr>
        <p:blipFill>
          <a:blip r:embed="rId2"/>
          <a:stretch>
            <a:fillRect/>
          </a:stretch>
        </p:blipFill>
        <p:spPr>
          <a:xfrm>
            <a:off x="2460625" y="1656106"/>
            <a:ext cx="7270750" cy="4559300"/>
          </a:xfrm>
          <a:prstGeom prst="rect">
            <a:avLst/>
          </a:prstGeom>
        </p:spPr>
      </p:pic>
    </p:spTree>
    <p:extLst>
      <p:ext uri="{BB962C8B-B14F-4D97-AF65-F5344CB8AC3E}">
        <p14:creationId xmlns:p14="http://schemas.microsoft.com/office/powerpoint/2010/main" val="652878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04A5-98DD-46C7-999D-B59382B9B470}"/>
              </a:ext>
            </a:extLst>
          </p:cNvPr>
          <p:cNvSpPr>
            <a:spLocks noGrp="1"/>
          </p:cNvSpPr>
          <p:nvPr>
            <p:ph type="title"/>
          </p:nvPr>
        </p:nvSpPr>
        <p:spPr/>
        <p:txBody>
          <a:bodyPr/>
          <a:lstStyle/>
          <a:p>
            <a:r>
              <a:rPr lang="en-GB" dirty="0"/>
              <a:t>The replication crisis… the numbers:</a:t>
            </a:r>
            <a:endParaRPr lang="en-DE" dirty="0"/>
          </a:p>
        </p:txBody>
      </p:sp>
      <p:pic>
        <p:nvPicPr>
          <p:cNvPr id="11" name="Picture 10" descr="Graphical user interface, text, application, email&#10;&#10;Description automatically generated">
            <a:extLst>
              <a:ext uri="{FF2B5EF4-FFF2-40B4-BE49-F238E27FC236}">
                <a16:creationId xmlns:a16="http://schemas.microsoft.com/office/drawing/2014/main" id="{0077C759-E7D5-4C6C-8BB9-969D0A53C83B}"/>
              </a:ext>
            </a:extLst>
          </p:cNvPr>
          <p:cNvPicPr>
            <a:picLocks noChangeAspect="1"/>
          </p:cNvPicPr>
          <p:nvPr/>
        </p:nvPicPr>
        <p:blipFill>
          <a:blip r:embed="rId2"/>
          <a:stretch>
            <a:fillRect/>
          </a:stretch>
        </p:blipFill>
        <p:spPr>
          <a:xfrm>
            <a:off x="2501900" y="1621116"/>
            <a:ext cx="7188200" cy="4883150"/>
          </a:xfrm>
          <a:prstGeom prst="rect">
            <a:avLst/>
          </a:prstGeom>
        </p:spPr>
      </p:pic>
    </p:spTree>
    <p:extLst>
      <p:ext uri="{BB962C8B-B14F-4D97-AF65-F5344CB8AC3E}">
        <p14:creationId xmlns:p14="http://schemas.microsoft.com/office/powerpoint/2010/main" val="224420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The Scientific Method</a:t>
            </a:r>
          </a:p>
          <a:p>
            <a:pPr lvl="1"/>
            <a:r>
              <a:rPr lang="en-GB" sz="2800" dirty="0"/>
              <a:t>Question: Is the Earth round or flat?</a:t>
            </a:r>
          </a:p>
          <a:p>
            <a:pPr lvl="1"/>
            <a:r>
              <a:rPr lang="en-GB" sz="2800" dirty="0"/>
              <a:t>Hypothesis: The Earth is flat.</a:t>
            </a:r>
            <a:endParaRPr lang="en-DE" sz="2800" dirty="0"/>
          </a:p>
        </p:txBody>
      </p:sp>
    </p:spTree>
    <p:extLst>
      <p:ext uri="{BB962C8B-B14F-4D97-AF65-F5344CB8AC3E}">
        <p14:creationId xmlns:p14="http://schemas.microsoft.com/office/powerpoint/2010/main" val="22022286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604A5-98DD-46C7-999D-B59382B9B470}"/>
              </a:ext>
            </a:extLst>
          </p:cNvPr>
          <p:cNvSpPr>
            <a:spLocks noGrp="1"/>
          </p:cNvSpPr>
          <p:nvPr>
            <p:ph type="title"/>
          </p:nvPr>
        </p:nvSpPr>
        <p:spPr/>
        <p:txBody>
          <a:bodyPr/>
          <a:lstStyle/>
          <a:p>
            <a:r>
              <a:rPr lang="en-GB" dirty="0"/>
              <a:t>The replication crisis… the numbers:</a:t>
            </a:r>
            <a:endParaRPr lang="en-DE" dirty="0"/>
          </a:p>
        </p:txBody>
      </p:sp>
      <p:pic>
        <p:nvPicPr>
          <p:cNvPr id="4" name="Picture 3" descr="Text&#10;&#10;Description automatically generated">
            <a:extLst>
              <a:ext uri="{FF2B5EF4-FFF2-40B4-BE49-F238E27FC236}">
                <a16:creationId xmlns:a16="http://schemas.microsoft.com/office/drawing/2014/main" id="{DE228AC0-E7AC-4280-A4CD-CDBB082711C1}"/>
              </a:ext>
            </a:extLst>
          </p:cNvPr>
          <p:cNvPicPr>
            <a:picLocks noChangeAspect="1"/>
          </p:cNvPicPr>
          <p:nvPr/>
        </p:nvPicPr>
        <p:blipFill>
          <a:blip r:embed="rId2"/>
          <a:stretch>
            <a:fillRect/>
          </a:stretch>
        </p:blipFill>
        <p:spPr>
          <a:xfrm>
            <a:off x="1031165" y="2606040"/>
            <a:ext cx="10129669" cy="1645920"/>
          </a:xfrm>
          <a:prstGeom prst="rect">
            <a:avLst/>
          </a:prstGeom>
        </p:spPr>
      </p:pic>
      <p:sp>
        <p:nvSpPr>
          <p:cNvPr id="6" name="TextBox 5">
            <a:extLst>
              <a:ext uri="{FF2B5EF4-FFF2-40B4-BE49-F238E27FC236}">
                <a16:creationId xmlns:a16="http://schemas.microsoft.com/office/drawing/2014/main" id="{A007FA66-0C6E-44DC-82E5-7CB309F83DF1}"/>
              </a:ext>
            </a:extLst>
          </p:cNvPr>
          <p:cNvSpPr txBox="1"/>
          <p:nvPr/>
        </p:nvSpPr>
        <p:spPr>
          <a:xfrm>
            <a:off x="429802" y="6215406"/>
            <a:ext cx="4870244" cy="461665"/>
          </a:xfrm>
          <a:prstGeom prst="rect">
            <a:avLst/>
          </a:prstGeom>
          <a:noFill/>
        </p:spPr>
        <p:txBody>
          <a:bodyPr wrap="none" rtlCol="0">
            <a:spAutoFit/>
          </a:bodyPr>
          <a:lstStyle/>
          <a:p>
            <a:r>
              <a:rPr lang="en-GB" sz="1200" dirty="0"/>
              <a:t>From Daniele Fanelli, </a:t>
            </a:r>
            <a:r>
              <a:rPr lang="en-GB" sz="1200" b="0" i="0" u="none" strike="noStrike" dirty="0">
                <a:solidFill>
                  <a:srgbClr val="606060"/>
                </a:solidFill>
                <a:effectLst/>
                <a:latin typeface="Helvetica" panose="020B0604020202020204" pitchFamily="34" charset="0"/>
                <a:hlinkClick r:id="rId3"/>
              </a:rPr>
              <a:t>https://doi.org/10.1371/journal.pone.0005738</a:t>
            </a:r>
            <a:endParaRPr lang="en-GB" sz="1200" b="0" i="0" dirty="0">
              <a:solidFill>
                <a:srgbClr val="606060"/>
              </a:solidFill>
              <a:effectLst/>
              <a:latin typeface="Helvetica" panose="020B0604020202020204" pitchFamily="34" charset="0"/>
            </a:endParaRPr>
          </a:p>
          <a:p>
            <a:endParaRPr lang="en-DE" sz="1200" dirty="0"/>
          </a:p>
        </p:txBody>
      </p:sp>
    </p:spTree>
    <p:extLst>
      <p:ext uri="{BB962C8B-B14F-4D97-AF65-F5344CB8AC3E}">
        <p14:creationId xmlns:p14="http://schemas.microsoft.com/office/powerpoint/2010/main" val="36088923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1B17-C05F-4601-99B6-0E78DA233D31}"/>
              </a:ext>
            </a:extLst>
          </p:cNvPr>
          <p:cNvSpPr>
            <a:spLocks noGrp="1"/>
          </p:cNvSpPr>
          <p:nvPr>
            <p:ph type="title"/>
          </p:nvPr>
        </p:nvSpPr>
        <p:spPr/>
        <p:txBody>
          <a:bodyPr>
            <a:normAutofit fontScale="90000"/>
          </a:bodyPr>
          <a:lstStyle/>
          <a:p>
            <a:r>
              <a:rPr lang="en-GB" dirty="0"/>
              <a:t>The replication crisis… How did this happen?</a:t>
            </a:r>
            <a:endParaRPr lang="en-DE" dirty="0"/>
          </a:p>
        </p:txBody>
      </p:sp>
      <p:sp>
        <p:nvSpPr>
          <p:cNvPr id="3" name="Content Placeholder 2">
            <a:extLst>
              <a:ext uri="{FF2B5EF4-FFF2-40B4-BE49-F238E27FC236}">
                <a16:creationId xmlns:a16="http://schemas.microsoft.com/office/drawing/2014/main" id="{8A18AC2E-2EDF-4C6D-83DA-594C43122894}"/>
              </a:ext>
            </a:extLst>
          </p:cNvPr>
          <p:cNvSpPr>
            <a:spLocks noGrp="1"/>
          </p:cNvSpPr>
          <p:nvPr>
            <p:ph idx="1"/>
          </p:nvPr>
        </p:nvSpPr>
        <p:spPr/>
        <p:txBody>
          <a:bodyPr>
            <a:normAutofit/>
          </a:bodyPr>
          <a:lstStyle/>
          <a:p>
            <a:pPr algn="l">
              <a:buFont typeface="Arial" panose="020B0604020202020204" pitchFamily="34" charset="0"/>
              <a:buChar char="•"/>
            </a:pPr>
            <a:r>
              <a:rPr lang="en-GB" sz="2000" b="0" i="0" dirty="0">
                <a:solidFill>
                  <a:srgbClr val="4C525B"/>
                </a:solidFill>
                <a:effectLst/>
              </a:rPr>
              <a:t>A widespread lack of methodological sophistication, with researchers using poorly designed experiments with small sample sizes and inappropriate statistical models (Gelman and Carlin, 2014)</a:t>
            </a:r>
          </a:p>
          <a:p>
            <a:pPr algn="l">
              <a:buFont typeface="Arial" panose="020B0604020202020204" pitchFamily="34" charset="0"/>
              <a:buChar char="•"/>
            </a:pPr>
            <a:r>
              <a:rPr lang="en-GB" sz="2000" b="0" i="0" dirty="0">
                <a:solidFill>
                  <a:srgbClr val="4C525B"/>
                </a:solidFill>
                <a:effectLst/>
              </a:rPr>
              <a:t>The “publish or perish” economic model of universities, which provides an economic incentive for researchers to publish work showing effects</a:t>
            </a:r>
          </a:p>
          <a:p>
            <a:pPr algn="l">
              <a:buFont typeface="Arial" panose="020B0604020202020204" pitchFamily="34" charset="0"/>
              <a:buChar char="•"/>
            </a:pPr>
            <a:r>
              <a:rPr lang="en-GB" sz="2000" b="0" i="0" dirty="0">
                <a:solidFill>
                  <a:srgbClr val="4C525B"/>
                </a:solidFill>
                <a:effectLst/>
              </a:rPr>
              <a:t>Clerical errors in reporting and programming</a:t>
            </a:r>
          </a:p>
          <a:p>
            <a:pPr algn="l">
              <a:buFont typeface="Arial" panose="020B0604020202020204" pitchFamily="34" charset="0"/>
              <a:buChar char="•"/>
            </a:pPr>
            <a:r>
              <a:rPr lang="en-GB" sz="2000" b="0" i="0" dirty="0">
                <a:solidFill>
                  <a:srgbClr val="4C525B"/>
                </a:solidFill>
                <a:effectLst/>
              </a:rPr>
              <a:t>Fraud, with research being invented to further career interests or the interests of organizations sponsoring the research</a:t>
            </a:r>
          </a:p>
        </p:txBody>
      </p:sp>
      <p:sp>
        <p:nvSpPr>
          <p:cNvPr id="4" name="TextBox 3">
            <a:extLst>
              <a:ext uri="{FF2B5EF4-FFF2-40B4-BE49-F238E27FC236}">
                <a16:creationId xmlns:a16="http://schemas.microsoft.com/office/drawing/2014/main" id="{5D69118D-9B93-48AE-877B-EC6D834B6297}"/>
              </a:ext>
            </a:extLst>
          </p:cNvPr>
          <p:cNvSpPr txBox="1"/>
          <p:nvPr/>
        </p:nvSpPr>
        <p:spPr>
          <a:xfrm>
            <a:off x="429802" y="6215406"/>
            <a:ext cx="5431295" cy="276999"/>
          </a:xfrm>
          <a:prstGeom prst="rect">
            <a:avLst/>
          </a:prstGeom>
          <a:noFill/>
        </p:spPr>
        <p:txBody>
          <a:bodyPr wrap="none" rtlCol="0">
            <a:spAutoFit/>
          </a:bodyPr>
          <a:lstStyle/>
          <a:p>
            <a:r>
              <a:rPr lang="en-GB" sz="1200" dirty="0"/>
              <a:t>From Tim Bock, https://www.displayr.com/what-is-the-replication-crisis/</a:t>
            </a:r>
            <a:endParaRPr lang="en-DE" sz="1200" dirty="0"/>
          </a:p>
        </p:txBody>
      </p:sp>
    </p:spTree>
    <p:extLst>
      <p:ext uri="{BB962C8B-B14F-4D97-AF65-F5344CB8AC3E}">
        <p14:creationId xmlns:p14="http://schemas.microsoft.com/office/powerpoint/2010/main" val="61292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D80DE-07ED-4F74-BDB8-F04EC931619F}"/>
              </a:ext>
            </a:extLst>
          </p:cNvPr>
          <p:cNvSpPr>
            <a:spLocks noGrp="1"/>
          </p:cNvSpPr>
          <p:nvPr>
            <p:ph type="title"/>
          </p:nvPr>
        </p:nvSpPr>
        <p:spPr/>
        <p:txBody>
          <a:bodyPr/>
          <a:lstStyle/>
          <a:p>
            <a:r>
              <a:rPr lang="en-GB" dirty="0"/>
              <a:t>The replication crisis… are we doomed?</a:t>
            </a:r>
            <a:endParaRPr lang="en-DE" dirty="0"/>
          </a:p>
        </p:txBody>
      </p:sp>
      <p:sp>
        <p:nvSpPr>
          <p:cNvPr id="3" name="Content Placeholder 2">
            <a:extLst>
              <a:ext uri="{FF2B5EF4-FFF2-40B4-BE49-F238E27FC236}">
                <a16:creationId xmlns:a16="http://schemas.microsoft.com/office/drawing/2014/main" id="{274E1D02-0895-476D-A2B7-4104A5F598B7}"/>
              </a:ext>
            </a:extLst>
          </p:cNvPr>
          <p:cNvSpPr>
            <a:spLocks noGrp="1"/>
          </p:cNvSpPr>
          <p:nvPr>
            <p:ph idx="1"/>
          </p:nvPr>
        </p:nvSpPr>
        <p:spPr/>
        <p:txBody>
          <a:bodyPr>
            <a:normAutofit/>
          </a:bodyPr>
          <a:lstStyle/>
          <a:p>
            <a:r>
              <a:rPr lang="en-GB" dirty="0"/>
              <a:t>No!</a:t>
            </a:r>
          </a:p>
          <a:p>
            <a:r>
              <a:rPr lang="en-GB"/>
              <a:t>The solution… coming next week!</a:t>
            </a:r>
            <a:endParaRPr lang="en-GB" dirty="0"/>
          </a:p>
          <a:p>
            <a:endParaRPr lang="en-GB" sz="2000" dirty="0"/>
          </a:p>
        </p:txBody>
      </p:sp>
    </p:spTree>
    <p:extLst>
      <p:ext uri="{BB962C8B-B14F-4D97-AF65-F5344CB8AC3E}">
        <p14:creationId xmlns:p14="http://schemas.microsoft.com/office/powerpoint/2010/main" val="3658319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0BE4C-ADEF-49A7-929B-E1405EC2D7C7}"/>
              </a:ext>
            </a:extLst>
          </p:cNvPr>
          <p:cNvSpPr>
            <a:spLocks noGrp="1"/>
          </p:cNvSpPr>
          <p:nvPr>
            <p:ph type="ctrTitle"/>
          </p:nvPr>
        </p:nvSpPr>
        <p:spPr>
          <a:xfrm>
            <a:off x="0" y="97731"/>
            <a:ext cx="6645834" cy="1691969"/>
          </a:xfrm>
        </p:spPr>
        <p:txBody>
          <a:bodyPr vert="horz" lIns="91440" tIns="45720" rIns="91440" bIns="45720" rtlCol="0" anchor="ctr">
            <a:noAutofit/>
          </a:bodyPr>
          <a:lstStyle/>
          <a:p>
            <a:pPr>
              <a:lnSpc>
                <a:spcPct val="90000"/>
              </a:lnSpc>
            </a:pPr>
            <a:r>
              <a:rPr lang="en-US" sz="4400" b="1" i="0" kern="1200">
                <a:solidFill>
                  <a:schemeClr val="tx2"/>
                </a:solidFill>
                <a:effectLst/>
                <a:latin typeface="Calibri" panose="020F0502020204030204" pitchFamily="34" charset="0"/>
                <a:cs typeface="Calibri" panose="020F0502020204030204" pitchFamily="34" charset="0"/>
              </a:rPr>
              <a:t>Current job opportunities in open science</a:t>
            </a:r>
            <a:endParaRPr lang="en-US" sz="4400" kern="1200">
              <a:solidFill>
                <a:schemeClr val="tx2"/>
              </a:solidFill>
              <a:latin typeface="Calibri" panose="020F0502020204030204" pitchFamily="34" charset="0"/>
              <a:cs typeface="Calibri" panose="020F0502020204030204" pitchFamily="34" charset="0"/>
            </a:endParaRPr>
          </a:p>
        </p:txBody>
      </p:sp>
      <p:pic>
        <p:nvPicPr>
          <p:cNvPr id="5" name="Picture 3">
            <a:extLst>
              <a:ext uri="{FF2B5EF4-FFF2-40B4-BE49-F238E27FC236}">
                <a16:creationId xmlns:a16="http://schemas.microsoft.com/office/drawing/2014/main" id="{F46DDF7B-1E3A-355C-E490-10B54153A3F0}"/>
              </a:ext>
            </a:extLst>
          </p:cNvPr>
          <p:cNvPicPr>
            <a:picLocks noChangeAspect="1"/>
          </p:cNvPicPr>
          <p:nvPr/>
        </p:nvPicPr>
        <p:blipFill rotWithShape="1">
          <a:blip r:embed="rId3"/>
          <a:srcRect l="18083" r="28604" b="-1"/>
          <a:stretch/>
        </p:blipFill>
        <p:spPr>
          <a:xfrm>
            <a:off x="6645834" y="1"/>
            <a:ext cx="5546166" cy="6866192"/>
          </a:xfrm>
          <a:prstGeom prst="rect">
            <a:avLst/>
          </a:prstGeom>
        </p:spPr>
      </p:pic>
      <p:sp>
        <p:nvSpPr>
          <p:cNvPr id="4" name="TextBox 3">
            <a:extLst>
              <a:ext uri="{FF2B5EF4-FFF2-40B4-BE49-F238E27FC236}">
                <a16:creationId xmlns:a16="http://schemas.microsoft.com/office/drawing/2014/main" id="{62618AEA-6AEE-7CBA-95AF-A286B09C4B34}"/>
              </a:ext>
            </a:extLst>
          </p:cNvPr>
          <p:cNvSpPr txBox="1"/>
          <p:nvPr/>
        </p:nvSpPr>
        <p:spPr>
          <a:xfrm>
            <a:off x="156742" y="1508317"/>
            <a:ext cx="6097978" cy="5632311"/>
          </a:xfrm>
          <a:prstGeom prst="rect">
            <a:avLst/>
          </a:prstGeom>
          <a:noFill/>
        </p:spPr>
        <p:txBody>
          <a:bodyPr wrap="square">
            <a:spAutoFit/>
          </a:bodyPr>
          <a:lstStyle/>
          <a:p>
            <a:pPr algn="l"/>
            <a:r>
              <a:rPr lang="en-GB" b="0" i="0">
                <a:solidFill>
                  <a:srgbClr val="272525"/>
                </a:solidFill>
                <a:effectLst/>
                <a:latin typeface="Helvetica Neue"/>
              </a:rPr>
              <a:t>Open Access Portfolio Manager (Behavioral Sciences)</a:t>
            </a:r>
          </a:p>
          <a:p>
            <a:pPr algn="l">
              <a:buFont typeface="Arial" panose="020B0604020202020204" pitchFamily="34" charset="0"/>
              <a:buChar char="•"/>
            </a:pPr>
            <a:r>
              <a:rPr lang="en-GB" b="0" i="0">
                <a:solidFill>
                  <a:srgbClr val="5E595E"/>
                </a:solidFill>
                <a:effectLst/>
                <a:latin typeface="Helvetica Neue"/>
              </a:rPr>
              <a:t>Employees can work remotely</a:t>
            </a:r>
          </a:p>
          <a:p>
            <a:pPr algn="l">
              <a:buFont typeface="Arial" panose="020B0604020202020204" pitchFamily="34" charset="0"/>
              <a:buChar char="•"/>
            </a:pPr>
            <a:r>
              <a:rPr lang="en-GB" b="0" i="0">
                <a:solidFill>
                  <a:srgbClr val="5E595E"/>
                </a:solidFill>
                <a:effectLst/>
                <a:latin typeface="Helvetica Neue"/>
              </a:rPr>
              <a:t>Full-time</a:t>
            </a:r>
          </a:p>
          <a:p>
            <a:pPr algn="l">
              <a:buFont typeface="Arial" panose="020B0604020202020204" pitchFamily="34" charset="0"/>
              <a:buChar char="•"/>
            </a:pPr>
            <a:r>
              <a:rPr lang="en-GB" b="0" i="0">
                <a:solidFill>
                  <a:srgbClr val="5E595E"/>
                </a:solidFill>
                <a:effectLst/>
                <a:latin typeface="Helvetica Neue"/>
                <a:hlinkClick r:id="rId4"/>
              </a:rPr>
              <a:t>https://jobs.smartrecruiters.com/InformaGroupPlc/743999853229660-open-access-portfolio-manager-behavioral-sciences-</a:t>
            </a:r>
            <a:endParaRPr lang="en-GB" b="0" i="0">
              <a:solidFill>
                <a:srgbClr val="5E595E"/>
              </a:solidFill>
              <a:effectLst/>
              <a:latin typeface="Helvetica Neue"/>
            </a:endParaRPr>
          </a:p>
          <a:p>
            <a:pPr algn="l">
              <a:buFont typeface="Arial" panose="020B0604020202020204" pitchFamily="34" charset="0"/>
              <a:buChar char="•"/>
            </a:pPr>
            <a:endParaRPr lang="en-GB">
              <a:solidFill>
                <a:srgbClr val="5E595E"/>
              </a:solidFill>
              <a:latin typeface="Helvetica Neue"/>
            </a:endParaRPr>
          </a:p>
          <a:p>
            <a:pPr algn="l">
              <a:buFont typeface="Arial" panose="020B0604020202020204" pitchFamily="34" charset="0"/>
              <a:buChar char="•"/>
            </a:pPr>
            <a:r>
              <a:rPr lang="en-GB" b="0" i="0">
                <a:solidFill>
                  <a:srgbClr val="5E595E"/>
                </a:solidFill>
                <a:effectLst/>
                <a:latin typeface="Helvetica Neue"/>
              </a:rPr>
              <a:t>Open Science Lead</a:t>
            </a:r>
          </a:p>
          <a:p>
            <a:pPr algn="l">
              <a:buFont typeface="Arial" panose="020B0604020202020204" pitchFamily="34" charset="0"/>
              <a:buChar char="•"/>
            </a:pPr>
            <a:r>
              <a:rPr lang="en-GB" b="0" i="0">
                <a:solidFill>
                  <a:srgbClr val="5E595E"/>
                </a:solidFill>
                <a:effectLst/>
                <a:latin typeface="Helvetica Neue"/>
              </a:rPr>
              <a:t>Grade: 1 Salary per annum: starting from £49,612 </a:t>
            </a:r>
          </a:p>
          <a:p>
            <a:pPr algn="l">
              <a:buFont typeface="Arial" panose="020B0604020202020204" pitchFamily="34" charset="0"/>
              <a:buChar char="•"/>
            </a:pPr>
            <a:r>
              <a:rPr lang="en-GB" b="0" i="0">
                <a:solidFill>
                  <a:srgbClr val="5E595E"/>
                </a:solidFill>
                <a:effectLst/>
                <a:latin typeface="Helvetica Neue"/>
              </a:rPr>
              <a:t>Full Time/Flexible working considered</a:t>
            </a:r>
          </a:p>
          <a:p>
            <a:pPr algn="l">
              <a:buFont typeface="Arial" panose="020B0604020202020204" pitchFamily="34" charset="0"/>
              <a:buChar char="•"/>
            </a:pPr>
            <a:r>
              <a:rPr lang="en-GB" b="0" i="0">
                <a:solidFill>
                  <a:srgbClr val="5E595E"/>
                </a:solidFill>
                <a:effectLst/>
                <a:latin typeface="Helvetica Neue"/>
                <a:hlinkClick r:id="rId5"/>
              </a:rPr>
              <a:t>https://www.cambridgenetwork.co.uk/jobs/open-science-lead</a:t>
            </a:r>
            <a:endParaRPr lang="en-GB" b="0" i="0">
              <a:solidFill>
                <a:srgbClr val="5E595E"/>
              </a:solidFill>
              <a:effectLst/>
              <a:latin typeface="Helvetica Neue"/>
            </a:endParaRPr>
          </a:p>
          <a:p>
            <a:pPr algn="l">
              <a:buFont typeface="Arial" panose="020B0604020202020204" pitchFamily="34" charset="0"/>
              <a:buChar char="•"/>
            </a:pPr>
            <a:endParaRPr lang="en-GB">
              <a:solidFill>
                <a:srgbClr val="5E595E"/>
              </a:solidFill>
              <a:latin typeface="Helvetica Neue"/>
            </a:endParaRPr>
          </a:p>
          <a:p>
            <a:pPr algn="l">
              <a:buFont typeface="Arial" panose="020B0604020202020204" pitchFamily="34" charset="0"/>
              <a:buChar char="•"/>
            </a:pPr>
            <a:r>
              <a:rPr lang="en-GB">
                <a:solidFill>
                  <a:srgbClr val="5E595E"/>
                </a:solidFill>
                <a:latin typeface="Helvetica Neue"/>
              </a:rPr>
              <a:t>Data and Policy Analyst</a:t>
            </a:r>
          </a:p>
          <a:p>
            <a:pPr>
              <a:buFont typeface="Arial" panose="020B0604020202020204" pitchFamily="34" charset="0"/>
              <a:buChar char="•"/>
            </a:pPr>
            <a:r>
              <a:rPr lang="en-GB">
                <a:solidFill>
                  <a:srgbClr val="5E595E"/>
                </a:solidFill>
                <a:latin typeface="Helvetica Neue"/>
              </a:rPr>
              <a:t>Remote (United Kingdom), </a:t>
            </a:r>
            <a:r>
              <a:rPr lang="en-GB" b="0" i="0">
                <a:solidFill>
                  <a:srgbClr val="5E595E"/>
                </a:solidFill>
                <a:effectLst/>
                <a:latin typeface="Helvetica Neue"/>
              </a:rPr>
              <a:t>£40,000 </a:t>
            </a:r>
            <a:endParaRPr lang="en-GB">
              <a:solidFill>
                <a:srgbClr val="5E595E"/>
              </a:solidFill>
              <a:latin typeface="Helvetica Neue"/>
            </a:endParaRPr>
          </a:p>
          <a:p>
            <a:pPr algn="l">
              <a:buFont typeface="Arial" panose="020B0604020202020204" pitchFamily="34" charset="0"/>
              <a:buChar char="•"/>
            </a:pPr>
            <a:r>
              <a:rPr lang="en-GB">
                <a:solidFill>
                  <a:srgbClr val="5E595E"/>
                </a:solidFill>
                <a:latin typeface="Helvetica Neue"/>
                <a:hlinkClick r:id="rId6"/>
              </a:rPr>
              <a:t>Open Data Services Co-op aims to make open data useful, usable and in-use. We like to work with projects that combine innovation and engagement to deliver sustainable social impact with open data</a:t>
            </a:r>
            <a:endParaRPr lang="en-GB">
              <a:solidFill>
                <a:srgbClr val="5E595E"/>
              </a:solidFill>
              <a:latin typeface="Helvetica Neue"/>
            </a:endParaRPr>
          </a:p>
          <a:p>
            <a:pPr algn="l">
              <a:buFont typeface="Arial" panose="020B0604020202020204" pitchFamily="34" charset="0"/>
              <a:buChar char="•"/>
            </a:pPr>
            <a:endParaRPr lang="en-GB" b="0" i="0">
              <a:solidFill>
                <a:srgbClr val="5E595E"/>
              </a:solidFill>
              <a:effectLst/>
              <a:latin typeface="Helvetica Neue"/>
            </a:endParaRPr>
          </a:p>
        </p:txBody>
      </p:sp>
    </p:spTree>
    <p:extLst>
      <p:ext uri="{BB962C8B-B14F-4D97-AF65-F5344CB8AC3E}">
        <p14:creationId xmlns:p14="http://schemas.microsoft.com/office/powerpoint/2010/main" val="108027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0D38-F64A-458B-A4A5-12AB0A896C22}"/>
              </a:ext>
            </a:extLst>
          </p:cNvPr>
          <p:cNvSpPr>
            <a:spLocks noGrp="1"/>
          </p:cNvSpPr>
          <p:nvPr>
            <p:ph type="title"/>
          </p:nvPr>
        </p:nvSpPr>
        <p:spPr/>
        <p:txBody>
          <a:bodyPr/>
          <a:lstStyle/>
          <a:p>
            <a:r>
              <a:rPr lang="en-GB"/>
              <a:t>Thinking </a:t>
            </a:r>
            <a:r>
              <a:rPr lang="en-GB" dirty="0"/>
              <a:t>like a Scientist</a:t>
            </a:r>
            <a:endParaRPr lang="en-DE" dirty="0"/>
          </a:p>
        </p:txBody>
      </p:sp>
      <p:sp>
        <p:nvSpPr>
          <p:cNvPr id="3" name="Content Placeholder 2">
            <a:extLst>
              <a:ext uri="{FF2B5EF4-FFF2-40B4-BE49-F238E27FC236}">
                <a16:creationId xmlns:a16="http://schemas.microsoft.com/office/drawing/2014/main" id="{782BE080-0241-4C50-8F49-D79C7090F247}"/>
              </a:ext>
            </a:extLst>
          </p:cNvPr>
          <p:cNvSpPr>
            <a:spLocks noGrp="1"/>
          </p:cNvSpPr>
          <p:nvPr>
            <p:ph idx="1"/>
          </p:nvPr>
        </p:nvSpPr>
        <p:spPr/>
        <p:txBody>
          <a:bodyPr>
            <a:normAutofit/>
          </a:bodyPr>
          <a:lstStyle/>
          <a:p>
            <a:r>
              <a:rPr lang="en-GB" dirty="0"/>
              <a:t>The Scientific Method</a:t>
            </a:r>
          </a:p>
          <a:p>
            <a:pPr lvl="1"/>
            <a:r>
              <a:rPr lang="en-GB" sz="2800" dirty="0"/>
              <a:t>Question: Is the Earth round or flat?</a:t>
            </a:r>
          </a:p>
          <a:p>
            <a:pPr lvl="1"/>
            <a:r>
              <a:rPr lang="en-GB" sz="2800" dirty="0"/>
              <a:t>Hypothesis: The Earth is flat.</a:t>
            </a:r>
          </a:p>
          <a:p>
            <a:pPr lvl="1"/>
            <a:r>
              <a:rPr lang="en-GB" sz="2800" dirty="0"/>
              <a:t>Prediction</a:t>
            </a:r>
            <a:endParaRPr lang="en-DE" sz="2800" dirty="0"/>
          </a:p>
        </p:txBody>
      </p:sp>
    </p:spTree>
    <p:extLst>
      <p:ext uri="{BB962C8B-B14F-4D97-AF65-F5344CB8AC3E}">
        <p14:creationId xmlns:p14="http://schemas.microsoft.com/office/powerpoint/2010/main" val="183336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DE423-B4CB-4ABF-981C-44B5A19EE726}"/>
              </a:ext>
            </a:extLst>
          </p:cNvPr>
          <p:cNvSpPr>
            <a:spLocks noGrp="1"/>
          </p:cNvSpPr>
          <p:nvPr>
            <p:ph type="title"/>
          </p:nvPr>
        </p:nvSpPr>
        <p:spPr/>
        <p:txBody>
          <a:bodyPr/>
          <a:lstStyle/>
          <a:p>
            <a:r>
              <a:rPr lang="en-GB"/>
              <a:t>Thinking </a:t>
            </a:r>
            <a:r>
              <a:rPr lang="en-GB" dirty="0"/>
              <a:t>like a Scientist</a:t>
            </a:r>
            <a:endParaRPr lang="en-DE" dirty="0"/>
          </a:p>
        </p:txBody>
      </p:sp>
      <p:pic>
        <p:nvPicPr>
          <p:cNvPr id="6" name="Picture 5" descr="Diagram&#10;&#10;Description automatically generated">
            <a:extLst>
              <a:ext uri="{FF2B5EF4-FFF2-40B4-BE49-F238E27FC236}">
                <a16:creationId xmlns:a16="http://schemas.microsoft.com/office/drawing/2014/main" id="{9473EF8F-1B85-4DFE-82F8-CB54B54AE79B}"/>
              </a:ext>
            </a:extLst>
          </p:cNvPr>
          <p:cNvPicPr>
            <a:picLocks noChangeAspect="1"/>
          </p:cNvPicPr>
          <p:nvPr/>
        </p:nvPicPr>
        <p:blipFill>
          <a:blip r:embed="rId2"/>
          <a:stretch>
            <a:fillRect/>
          </a:stretch>
        </p:blipFill>
        <p:spPr>
          <a:xfrm>
            <a:off x="1666938" y="1783790"/>
            <a:ext cx="8858123" cy="4339359"/>
          </a:xfrm>
          <a:prstGeom prst="rect">
            <a:avLst/>
          </a:prstGeom>
        </p:spPr>
      </p:pic>
    </p:spTree>
    <p:extLst>
      <p:ext uri="{BB962C8B-B14F-4D97-AF65-F5344CB8AC3E}">
        <p14:creationId xmlns:p14="http://schemas.microsoft.com/office/powerpoint/2010/main" val="3448334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49.6|4.3|2.3|4.3|0.9|7.6"/>
</p:tagLst>
</file>

<file path=ppt/tags/tag10.xml><?xml version="1.0" encoding="utf-8"?>
<p:tagLst xmlns:a="http://schemas.openxmlformats.org/drawingml/2006/main" xmlns:r="http://schemas.openxmlformats.org/officeDocument/2006/relationships" xmlns:p="http://schemas.openxmlformats.org/presentationml/2006/main">
  <p:tag name="TIMING" val="|9.1"/>
</p:tagLst>
</file>

<file path=ppt/tags/tag11.xml><?xml version="1.0" encoding="utf-8"?>
<p:tagLst xmlns:a="http://schemas.openxmlformats.org/drawingml/2006/main" xmlns:r="http://schemas.openxmlformats.org/officeDocument/2006/relationships" xmlns:p="http://schemas.openxmlformats.org/presentationml/2006/main">
  <p:tag name="TIMING" val="|9.1"/>
</p:tagLst>
</file>

<file path=ppt/tags/tag12.xml><?xml version="1.0" encoding="utf-8"?>
<p:tagLst xmlns:a="http://schemas.openxmlformats.org/drawingml/2006/main" xmlns:r="http://schemas.openxmlformats.org/officeDocument/2006/relationships" xmlns:p="http://schemas.openxmlformats.org/presentationml/2006/main">
  <p:tag name="TIMING" val="|9.1"/>
</p:tagLst>
</file>

<file path=ppt/tags/tag2.xml><?xml version="1.0" encoding="utf-8"?>
<p:tagLst xmlns:a="http://schemas.openxmlformats.org/drawingml/2006/main" xmlns:r="http://schemas.openxmlformats.org/officeDocument/2006/relationships" xmlns:p="http://schemas.openxmlformats.org/presentationml/2006/main">
  <p:tag name="TIMING" val="|9.1"/>
</p:tagLst>
</file>

<file path=ppt/tags/tag3.xml><?xml version="1.0" encoding="utf-8"?>
<p:tagLst xmlns:a="http://schemas.openxmlformats.org/drawingml/2006/main" xmlns:r="http://schemas.openxmlformats.org/officeDocument/2006/relationships" xmlns:p="http://schemas.openxmlformats.org/presentationml/2006/main">
  <p:tag name="TIMING" val="|9.1"/>
</p:tagLst>
</file>

<file path=ppt/tags/tag4.xml><?xml version="1.0" encoding="utf-8"?>
<p:tagLst xmlns:a="http://schemas.openxmlformats.org/drawingml/2006/main" xmlns:r="http://schemas.openxmlformats.org/officeDocument/2006/relationships" xmlns:p="http://schemas.openxmlformats.org/presentationml/2006/main">
  <p:tag name="TIMING" val="|9.1"/>
</p:tagLst>
</file>

<file path=ppt/tags/tag5.xml><?xml version="1.0" encoding="utf-8"?>
<p:tagLst xmlns:a="http://schemas.openxmlformats.org/drawingml/2006/main" xmlns:r="http://schemas.openxmlformats.org/officeDocument/2006/relationships" xmlns:p="http://schemas.openxmlformats.org/presentationml/2006/main">
  <p:tag name="TIMING" val="|9.1"/>
</p:tagLst>
</file>

<file path=ppt/tags/tag6.xml><?xml version="1.0" encoding="utf-8"?>
<p:tagLst xmlns:a="http://schemas.openxmlformats.org/drawingml/2006/main" xmlns:r="http://schemas.openxmlformats.org/officeDocument/2006/relationships" xmlns:p="http://schemas.openxmlformats.org/presentationml/2006/main">
  <p:tag name="TIMING" val="|9.1"/>
</p:tagLst>
</file>

<file path=ppt/tags/tag7.xml><?xml version="1.0" encoding="utf-8"?>
<p:tagLst xmlns:a="http://schemas.openxmlformats.org/drawingml/2006/main" xmlns:r="http://schemas.openxmlformats.org/officeDocument/2006/relationships" xmlns:p="http://schemas.openxmlformats.org/presentationml/2006/main">
  <p:tag name="TIMING" val="|9.1"/>
</p:tagLst>
</file>

<file path=ppt/tags/tag8.xml><?xml version="1.0" encoding="utf-8"?>
<p:tagLst xmlns:a="http://schemas.openxmlformats.org/drawingml/2006/main" xmlns:r="http://schemas.openxmlformats.org/officeDocument/2006/relationships" xmlns:p="http://schemas.openxmlformats.org/presentationml/2006/main">
  <p:tag name="TIMING" val="|9.1"/>
</p:tagLst>
</file>

<file path=ppt/tags/tag9.xml><?xml version="1.0" encoding="utf-8"?>
<p:tagLst xmlns:a="http://schemas.openxmlformats.org/drawingml/2006/main" xmlns:r="http://schemas.openxmlformats.org/officeDocument/2006/relationships" xmlns:p="http://schemas.openxmlformats.org/presentationml/2006/main">
  <p:tag name="TIMING" val="|9.1"/>
</p:tagLst>
</file>

<file path=ppt/theme/theme1.xml><?xml version="1.0" encoding="utf-8"?>
<a:theme xmlns:a="http://schemas.openxmlformats.org/drawingml/2006/main" name="BohemianVTI">
  <a:themeElements>
    <a:clrScheme name="AnalogousFromDarkSeedLeftStep">
      <a:dk1>
        <a:srgbClr val="000000"/>
      </a:dk1>
      <a:lt1>
        <a:srgbClr val="FFFFFF"/>
      </a:lt1>
      <a:dk2>
        <a:srgbClr val="1A2C2F"/>
      </a:dk2>
      <a:lt2>
        <a:srgbClr val="F1F3F0"/>
      </a:lt2>
      <a:accent1>
        <a:srgbClr val="AE4DC3"/>
      </a:accent1>
      <a:accent2>
        <a:srgbClr val="6E3FB3"/>
      </a:accent2>
      <a:accent3>
        <a:srgbClr val="4D4EC3"/>
      </a:accent3>
      <a:accent4>
        <a:srgbClr val="3B6DB1"/>
      </a:accent4>
      <a:accent5>
        <a:srgbClr val="4DB1C3"/>
      </a:accent5>
      <a:accent6>
        <a:srgbClr val="3BB193"/>
      </a:accent6>
      <a:hlink>
        <a:srgbClr val="3E93BC"/>
      </a:hlink>
      <a:folHlink>
        <a:srgbClr val="7F7F7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4224</Words>
  <Application>Microsoft Office PowerPoint</Application>
  <PresentationFormat>Widescreen</PresentationFormat>
  <Paragraphs>339</Paragraphs>
  <Slides>73</Slides>
  <Notes>42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vt:lpstr>
      <vt:lpstr>Calibri</vt:lpstr>
      <vt:lpstr>Helvetica</vt:lpstr>
      <vt:lpstr>Helvetica Neue</vt:lpstr>
      <vt:lpstr>Liberation Serif</vt:lpstr>
      <vt:lpstr>Source Sans Pro</vt:lpstr>
      <vt:lpstr>Times New Roman</vt:lpstr>
      <vt:lpstr>BohemianVTI</vt:lpstr>
      <vt:lpstr>Applying Psychology PSY2117  Week 2: Open Science I</vt:lpstr>
      <vt:lpstr>Lecture structure</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Thinking like a Scientist</vt:lpstr>
      <vt:lpstr>A short history…</vt:lpstr>
      <vt:lpstr>PowerPoint Presentation</vt:lpstr>
      <vt:lpstr>PowerPoint Presentation</vt:lpstr>
      <vt:lpstr>PowerPoint Presentation</vt:lpstr>
      <vt:lpstr>PowerPoint Presentation</vt:lpstr>
      <vt:lpstr>PowerPoint Presentation</vt:lpstr>
      <vt:lpstr>A short history…</vt:lpstr>
      <vt:lpstr>A short history…</vt:lpstr>
      <vt:lpstr>A short history…</vt:lpstr>
      <vt:lpstr>A short history…</vt:lpstr>
      <vt:lpstr>A short history…</vt:lpstr>
      <vt:lpstr>A short history…</vt:lpstr>
      <vt:lpstr>A short history…</vt:lpstr>
      <vt:lpstr>A short history…</vt:lpstr>
      <vt:lpstr>The problem with p values</vt:lpstr>
      <vt:lpstr>What is the meaning of a p value?</vt:lpstr>
      <vt:lpstr>PowerPoint Presentation</vt:lpstr>
      <vt:lpstr>The problem with p values</vt:lpstr>
      <vt:lpstr>What you need to know…</vt:lpstr>
      <vt:lpstr>Misleading figures</vt:lpstr>
      <vt:lpstr>Misleading figures</vt:lpstr>
      <vt:lpstr>Misleading figures</vt:lpstr>
      <vt:lpstr>Misleading figures</vt:lpstr>
      <vt:lpstr>Misleading figures</vt:lpstr>
      <vt:lpstr>PowerPoint Presentation</vt:lpstr>
      <vt:lpstr>Misleading figures</vt:lpstr>
      <vt:lpstr>PowerPoint Presentation</vt:lpstr>
      <vt:lpstr>Misleading figures</vt:lpstr>
      <vt:lpstr>PowerPoint Presentation</vt:lpstr>
      <vt:lpstr>PowerPoint Presentation</vt:lpstr>
      <vt:lpstr>PowerPoint Presentation</vt:lpstr>
      <vt:lpstr>Misleading figures</vt:lpstr>
      <vt:lpstr>Misleading figures</vt:lpstr>
      <vt:lpstr>Misleading figures</vt:lpstr>
      <vt:lpstr>Fraud (can do a case study on one of these)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The replication crisis</vt:lpstr>
      <vt:lpstr>The replication crisis… what constitutes a lack of replicability?</vt:lpstr>
      <vt:lpstr>The replication crisis… the numbers:</vt:lpstr>
      <vt:lpstr>The replication crisis… the numbers:</vt:lpstr>
      <vt:lpstr>The replication crisis… the numbers:</vt:lpstr>
      <vt:lpstr>The replication crisis… the numbers:</vt:lpstr>
      <vt:lpstr>The replication crisis… How did this happen?</vt:lpstr>
      <vt:lpstr>The replication crisis… are we doomed?</vt:lpstr>
      <vt:lpstr>Current job opportunities in open science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Psychology Seminar   Associated with lecture  Week 1: Introduction</dc:title>
  <dc:creator>Reshanne Reeder</dc:creator>
  <cp:lastModifiedBy>Reshanne Reeder</cp:lastModifiedBy>
  <cp:revision>179</cp:revision>
  <dcterms:created xsi:type="dcterms:W3CDTF">2022-09-29T13:40:37Z</dcterms:created>
  <dcterms:modified xsi:type="dcterms:W3CDTF">2022-10-20T10:36:20Z</dcterms:modified>
</cp:coreProperties>
</file>